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notesMasterIdLst>
    <p:notesMasterId r:id="rId5"/>
  </p:notesMasterIdLst>
  <p:sldIdLst>
    <p:sldId id="257" r:id="rId4"/>
    <p:sldId id="258" r:id="rId6"/>
    <p:sldId id="259" r:id="rId7"/>
    <p:sldId id="260" r:id="rId8"/>
    <p:sldId id="261" r:id="rId9"/>
    <p:sldId id="262" r:id="rId10"/>
    <p:sldId id="263" r:id="rId11"/>
    <p:sldId id="267" r:id="rId12"/>
    <p:sldId id="269" r:id="rId13"/>
    <p:sldId id="271" r:id="rId14"/>
    <p:sldId id="276" r:id="rId15"/>
    <p:sldId id="275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7853C-536D-4A76-A0AE-DD22124D55A5}" styleName="主题样式 1 - 强调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202B0CA-FC54-4496-8BCA-5EF66A818D29}" styleName="深色样式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81" d="100"/>
          <a:sy n="81" d="100"/>
        </p:scale>
        <p:origin x="-115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D79874-96CF-4B97-8075-7F1A73DD9F15}" type="datetimeFigureOut">
              <a:rPr lang="ru-RU" smtClean="0"/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9F2D04-DB1D-4ECF-A69C-B4F2494E50EC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68612" name="Номер слайда 3"/>
          <p:cNvSpPr>
            <a:spLocks noGrp="1"/>
          </p:cNvSpPr>
          <p:nvPr>
            <p:ph type="sldNum" sz="quarter" idx="5"/>
          </p:nvPr>
        </p:nvSpPr>
        <p:spPr bwMode="auto"/>
        <p:txBody>
          <a:bodyPr wrap="square" numCol="1" anchorCtr="0" compatLnSpc="1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fld id="{FEA823DD-8BAD-4C95-A21B-AD8F44537ADF}" type="slidenum">
              <a:rPr lang="ru-RU" altLang="ru-RU" smtClean="0">
                <a:solidFill>
                  <a:prstClr val="black"/>
                </a:solidFill>
                <a:latin typeface="Calibri" panose="020F0502020204030204" pitchFamily="34" charset="0"/>
              </a:rPr>
            </a:fld>
            <a:endParaRPr lang="ru-RU" altLang="ru-RU" smtClean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46529CF-0B42-41EA-A83C-851CED4CD7B4}" type="slidenum">
              <a:rPr lang="ru-RU">
                <a:solidFill>
                  <a:prstClr val="black"/>
                </a:solidFill>
              </a:rPr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69636" name="Номер слайда 3"/>
          <p:cNvSpPr>
            <a:spLocks noGrp="1"/>
          </p:cNvSpPr>
          <p:nvPr>
            <p:ph type="sldNum" sz="quarter" idx="5"/>
          </p:nvPr>
        </p:nvSpPr>
        <p:spPr bwMode="auto"/>
        <p:txBody>
          <a:bodyPr wrap="square" numCol="1" anchorCtr="0" compatLnSpc="1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fld id="{9ED0420A-195B-4AD0-98BE-242F1A81A184}" type="slidenum">
              <a:rPr lang="ru-RU" altLang="ru-RU" smtClean="0">
                <a:solidFill>
                  <a:prstClr val="black"/>
                </a:solidFill>
                <a:latin typeface="Calibri" panose="020F0502020204030204" pitchFamily="34" charset="0"/>
              </a:rPr>
            </a:fld>
            <a:endParaRPr lang="ru-RU" altLang="ru-RU" smtClean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1"/>
          <p:cNvGrpSpPr/>
          <p:nvPr/>
        </p:nvGrpSpPr>
        <p:grpSpPr bwMode="auto">
          <a:xfrm>
            <a:off x="0" y="0"/>
            <a:ext cx="9144000" cy="6400800"/>
            <a:chOff x="0" y="0"/>
            <a:chExt cx="9144000" cy="6400800"/>
          </a:xfrm>
        </p:grpSpPr>
        <p:sp>
          <p:nvSpPr>
            <p:cNvPr id="5" name="Rectangle 15"/>
            <p:cNvSpPr/>
            <p:nvPr/>
          </p:nvSpPr>
          <p:spPr>
            <a:xfrm>
              <a:off x="1828800" y="4572000"/>
              <a:ext cx="6858000" cy="18288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>
                <a:solidFill>
                  <a:prstClr val="white"/>
                </a:solidFill>
              </a:endParaRPr>
            </a:p>
          </p:txBody>
        </p:sp>
        <p:grpSp>
          <p:nvGrpSpPr>
            <p:cNvPr id="6" name="Group 10"/>
            <p:cNvGrpSpPr/>
            <p:nvPr/>
          </p:nvGrpSpPr>
          <p:grpSpPr bwMode="auto">
            <a:xfrm>
              <a:off x="0" y="0"/>
              <a:ext cx="9144000" cy="6400800"/>
              <a:chOff x="0" y="0"/>
              <a:chExt cx="9144000" cy="6400800"/>
            </a:xfrm>
          </p:grpSpPr>
          <p:sp>
            <p:nvSpPr>
              <p:cNvPr id="8" name="Rectangle 14"/>
              <p:cNvSpPr/>
              <p:nvPr/>
            </p:nvSpPr>
            <p:spPr>
              <a:xfrm>
                <a:off x="0" y="0"/>
                <a:ext cx="1828800" cy="64008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>
                  <a:solidFill>
                    <a:prstClr val="white"/>
                  </a:solidFill>
                </a:endParaRPr>
              </a:p>
            </p:txBody>
          </p:sp>
          <p:sp>
            <p:nvSpPr>
              <p:cNvPr id="9" name="Rectangle 9"/>
              <p:cNvSpPr/>
              <p:nvPr/>
            </p:nvSpPr>
            <p:spPr>
              <a:xfrm>
                <a:off x="0" y="4572000"/>
                <a:ext cx="9144000" cy="18288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>
                <a:reflection blurRad="6350" stA="50000" endA="300" endPos="38500" dist="508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7" name="Rectangle 12"/>
            <p:cNvSpPr/>
            <p:nvPr/>
          </p:nvSpPr>
          <p:spPr>
            <a:xfrm>
              <a:off x="0" y="4572000"/>
              <a:ext cx="1828800" cy="1828800"/>
            </a:xfrm>
            <a:prstGeom prst="rect">
              <a:avLst/>
            </a:prstGeom>
            <a:solidFill>
              <a:schemeClr val="accent2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>
                <a:solidFill>
                  <a:prstClr val="white"/>
                </a:solidFill>
              </a:endParaRPr>
            </a:p>
          </p:txBody>
        </p:sp>
      </p:grp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5000" y="5867400"/>
            <a:ext cx="6570722" cy="457200"/>
          </a:xfrm>
        </p:spPr>
        <p:txBody>
          <a:bodyPr>
            <a:normAutofit/>
            <a:scene3d>
              <a:camera prst="orthographicFront"/>
              <a:lightRig rig="soft" dir="t">
                <a:rot lat="0" lon="0" rev="10800000"/>
              </a:lightRig>
            </a:scene3d>
            <a:sp3d>
              <a:contourClr>
                <a:srgbClr val="DDDDDD"/>
              </a:contourClr>
            </a:sp3d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>
                    <a:alpha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smtClean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5000" y="4648200"/>
            <a:ext cx="6553200" cy="1219200"/>
          </a:xfrm>
        </p:spPr>
        <p:txBody>
          <a:bodyPr anchor="b" anchorCtr="0">
            <a:noAutofit/>
          </a:bodyPr>
          <a:lstStyle>
            <a:lvl1pPr algn="l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ru-RU" smtClean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6934200" y="6553200"/>
            <a:ext cx="1676400" cy="228600"/>
          </a:xfrm>
        </p:spPr>
        <p:txBody>
          <a:bodyPr anchor="t" anchorCtr="0"/>
          <a:lstStyle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900" kern="1200" cap="small" baseline="0">
                <a:solidFill>
                  <a:sysClr val="windowText" lastClr="000000"/>
                </a:solidFill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fld id="{AE4F8EB3-E8EF-4524-9422-C36DE974F19B}" type="datetime1">
              <a:rPr lang="ru-RU"/>
            </a:fld>
            <a:endParaRPr lang="ru-RU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92300" y="6553200"/>
            <a:ext cx="1676400" cy="228600"/>
          </a:xfrm>
        </p:spPr>
        <p:txBody>
          <a:bodyPr anchor="t" anchorCtr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ysClr val="windowText" lastClr="000000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870450" y="6553200"/>
            <a:ext cx="762000" cy="228600"/>
          </a:xfrm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900" kern="1200" cap="small" baseline="0">
                <a:solidFill>
                  <a:sysClr val="windowText" lastClr="000000"/>
                </a:solidFill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fld id="{23AE2A45-51B5-4874-8D65-A68872D6A578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B5AAB034-59E4-4EE0-9BDF-86260AA05812}" type="datetime1">
              <a:rPr lang="ru-RU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FAE9C332-C036-4B6D-8A82-423B221E60AA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0"/>
          <p:cNvGrpSpPr/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5" name="Rectangle 6"/>
            <p:cNvSpPr/>
            <p:nvPr/>
          </p:nvSpPr>
          <p:spPr>
            <a:xfrm>
              <a:off x="0" y="0"/>
              <a:ext cx="1828800" cy="6858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>
                <a:solidFill>
                  <a:prstClr val="white"/>
                </a:solidFill>
              </a:endParaRPr>
            </a:p>
          </p:txBody>
        </p:sp>
        <p:sp>
          <p:nvSpPr>
            <p:cNvPr id="6" name="Rectangle 7"/>
            <p:cNvSpPr/>
            <p:nvPr/>
          </p:nvSpPr>
          <p:spPr>
            <a:xfrm>
              <a:off x="0" y="2514600"/>
              <a:ext cx="1828800" cy="1828800"/>
            </a:xfrm>
            <a:prstGeom prst="rect">
              <a:avLst/>
            </a:prstGeom>
            <a:solidFill>
              <a:schemeClr val="accent2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>
                <a:solidFill>
                  <a:prstClr val="white"/>
                </a:solidFill>
              </a:endParaRPr>
            </a:p>
          </p:txBody>
        </p:sp>
        <p:sp>
          <p:nvSpPr>
            <p:cNvPr id="7" name="Rectangle 8"/>
            <p:cNvSpPr/>
            <p:nvPr/>
          </p:nvSpPr>
          <p:spPr>
            <a:xfrm>
              <a:off x="1828800" y="2514600"/>
              <a:ext cx="7315200" cy="18288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reflection blurRad="6350" stA="50000" endA="300" endPos="38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>
                <a:solidFill>
                  <a:prstClr val="white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2667000"/>
            <a:ext cx="6629400" cy="1143000"/>
          </a:xfrm>
        </p:spPr>
        <p:txBody>
          <a:bodyPr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small" spc="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ru-RU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" y="4495800"/>
            <a:ext cx="1524000" cy="2057400"/>
          </a:xfrm>
        </p:spPr>
        <p:txBody>
          <a:bodyPr rtlCol="0">
            <a:normAutofit/>
          </a:bodyPr>
          <a:lstStyle>
            <a:lvl1pPr marL="0" indent="0">
              <a:lnSpc>
                <a:spcPct val="200000"/>
              </a:lnSpc>
              <a:buNone/>
              <a:defRPr sz="1600" b="1" kern="1200">
                <a:solidFill>
                  <a:srgbClr val="000000">
                    <a:alpha val="50196"/>
                  </a:srgb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6931025" y="6556375"/>
            <a:ext cx="1673225" cy="228600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DD9437AF-7DE6-4B40-ACB6-2BAA490ACDB0}" type="datetime1">
              <a:rPr lang="ru-RU"/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92300" y="6556375"/>
            <a:ext cx="1673225" cy="228600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867275" y="6556375"/>
            <a:ext cx="762000" cy="228600"/>
          </a:xfrm>
        </p:spPr>
        <p:txBody>
          <a:bodyPr/>
          <a:lstStyle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900" kern="1200" cap="small" baseline="0">
                <a:solidFill>
                  <a:sysClr val="windowText" lastClr="000000"/>
                </a:solidFill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fld id="{33EB9B8C-4BE5-4874-9A7F-3D6777D711B2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228600"/>
            <a:ext cx="6248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smtClean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438400" y="2298700"/>
            <a:ext cx="2971800" cy="3827463"/>
          </a:xfrm>
        </p:spPr>
        <p:txBody>
          <a:bodyPr>
            <a:normAutofit/>
          </a:bodyPr>
          <a:lstStyle>
            <a:lvl1pPr marL="228600" indent="-228600">
              <a:defRPr sz="1800"/>
            </a:lvl1pPr>
            <a:lvl2pPr marL="457200" indent="-228600">
              <a:defRPr sz="1800"/>
            </a:lvl2pPr>
            <a:lvl3pPr marL="685800" indent="-228600">
              <a:defRPr sz="1800"/>
            </a:lvl3pPr>
            <a:lvl4pPr marL="914400" indent="-228600">
              <a:defRPr sz="1800"/>
            </a:lvl4pPr>
            <a:lvl5pPr marL="1143000" indent="-228600"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298700"/>
            <a:ext cx="2971800" cy="3827463"/>
          </a:xfrm>
        </p:spPr>
        <p:txBody>
          <a:bodyPr>
            <a:normAutofit/>
          </a:bodyPr>
          <a:lstStyle>
            <a:lvl1pPr marL="228600" indent="-228600">
              <a:defRPr sz="1800"/>
            </a:lvl1pPr>
            <a:lvl2pPr marL="457200" indent="-228600">
              <a:defRPr sz="1800"/>
            </a:lvl2pPr>
            <a:lvl3pPr marL="685800" indent="-228600">
              <a:defRPr sz="1800"/>
            </a:lvl3pPr>
            <a:lvl4pPr marL="914400" indent="-228600">
              <a:defRPr sz="1800"/>
            </a:lvl4pPr>
            <a:lvl5pPr marL="1143000" indent="-228600"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 smtClean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8E1EF7D7-EE78-4C71-AE3A-CE09B778C368}" type="datetime1">
              <a:rPr lang="ru-RU"/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D12D5566-01C3-4E63-B5EE-493DF69ECA37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228600"/>
            <a:ext cx="6248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38400" y="2291697"/>
            <a:ext cx="2971800" cy="639762"/>
          </a:xfrm>
        </p:spPr>
        <p:txBody>
          <a:bodyPr rtlCol="0" anchor="ctr">
            <a:noAutofit/>
          </a:bodyPr>
          <a:lstStyle>
            <a:lvl1pPr marL="0" indent="0">
              <a:buNone/>
              <a:defRPr sz="2200" b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47925" y="3137647"/>
            <a:ext cx="2971800" cy="2999232"/>
          </a:xfrm>
        </p:spPr>
        <p:txBody>
          <a:bodyPr rtlCol="0">
            <a:normAutofit/>
          </a:bodyPr>
          <a:lstStyle>
            <a:lvl1pPr marL="228600" indent="-228600" algn="l" defTabSz="914400" rtl="0" eaLnBrk="1" latinLnBrk="0" hangingPunct="1">
              <a:buSzPct val="80000"/>
              <a:buFont typeface="Wingdings" panose="05000000000000000000" pitchFamily="2" charset="2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buSzPct val="80000"/>
              <a:buFont typeface="Wingdings" panose="05000000000000000000" pitchFamily="2" charset="2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buSzPct val="80000"/>
              <a:buFont typeface="Wingdings" panose="05000000000000000000" pitchFamily="2" charset="2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buSzPct val="80000"/>
              <a:buFont typeface="Wingdings" panose="05000000000000000000" pitchFamily="2" charset="2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buSzPct val="80000"/>
              <a:buFont typeface="Wingdings" panose="05000000000000000000" pitchFamily="2" charset="2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715000" y="2291697"/>
            <a:ext cx="2971800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715000" y="3137647"/>
            <a:ext cx="2971800" cy="3001962"/>
          </a:xfrm>
        </p:spPr>
        <p:txBody>
          <a:bodyPr rtlCol="0">
            <a:normAutofit/>
          </a:bodyPr>
          <a:lstStyle>
            <a:lvl1pPr marL="228600" indent="-228600" algn="l" defTabSz="914400" rtl="0" eaLnBrk="1" latinLnBrk="0" hangingPunct="1">
              <a:buSzPct val="80000"/>
              <a:buFont typeface="Wingdings" panose="05000000000000000000" pitchFamily="2" charset="2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buSzPct val="80000"/>
              <a:buFont typeface="Wingdings" panose="05000000000000000000" pitchFamily="2" charset="2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buSzPct val="80000"/>
              <a:buFont typeface="Wingdings" panose="05000000000000000000" pitchFamily="2" charset="2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buSzPct val="80000"/>
              <a:buFont typeface="Wingdings" panose="05000000000000000000" pitchFamily="2" charset="2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buSzPct val="80000"/>
              <a:buFont typeface="Wingdings" panose="05000000000000000000" pitchFamily="2" charset="2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 smtClean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90AE4D75-1F32-4C00-AFA9-8585966400EF}" type="datetime1">
              <a:rPr lang="ru-RU"/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9AFEBDE7-06C6-48FA-A63B-E418B06845A0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0"/>
          <p:cNvGrpSpPr/>
          <p:nvPr/>
        </p:nvGrpSpPr>
        <p:grpSpPr bwMode="auto">
          <a:xfrm>
            <a:off x="0" y="0"/>
            <a:ext cx="9144000" cy="1676400"/>
            <a:chOff x="0" y="0"/>
            <a:chExt cx="9144000" cy="1676400"/>
          </a:xfrm>
        </p:grpSpPr>
        <p:sp>
          <p:nvSpPr>
            <p:cNvPr id="4" name="Rectangle 6"/>
            <p:cNvSpPr/>
            <p:nvPr/>
          </p:nvSpPr>
          <p:spPr>
            <a:xfrm>
              <a:off x="0" y="0"/>
              <a:ext cx="9144000" cy="1676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reflection blurRad="6350" stA="50000" endA="300" endPos="38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>
                <a:solidFill>
                  <a:prstClr val="white"/>
                </a:solidFill>
              </a:endParaRPr>
            </a:p>
          </p:txBody>
        </p:sp>
        <p:sp>
          <p:nvSpPr>
            <p:cNvPr id="5" name="Rectangle 8"/>
            <p:cNvSpPr/>
            <p:nvPr/>
          </p:nvSpPr>
          <p:spPr>
            <a:xfrm>
              <a:off x="0" y="0"/>
              <a:ext cx="1828800" cy="16764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>
                <a:solidFill>
                  <a:prstClr val="white"/>
                </a:solidFill>
              </a:endParaRPr>
            </a:p>
          </p:txBody>
        </p:sp>
        <p:sp>
          <p:nvSpPr>
            <p:cNvPr id="6" name="Oval 9"/>
            <p:cNvSpPr/>
            <p:nvPr/>
          </p:nvSpPr>
          <p:spPr>
            <a:xfrm>
              <a:off x="495300" y="419100"/>
              <a:ext cx="838200" cy="838200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>
                <a:solidFill>
                  <a:prstClr val="white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smtClean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6C2B53D4-ECFB-4F06-828E-55FC85973703}" type="datetime1">
              <a:rPr lang="ru-RU"/>
            </a:fld>
            <a:endParaRPr lang="ru-RU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6D8B094A-2F96-44FA-8627-EC495B780D4E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"/>
          <p:cNvGrpSpPr/>
          <p:nvPr/>
        </p:nvGrpSpPr>
        <p:grpSpPr bwMode="auto">
          <a:xfrm>
            <a:off x="0" y="0"/>
            <a:ext cx="1828800" cy="1676400"/>
            <a:chOff x="457200" y="457200"/>
            <a:chExt cx="1828800" cy="1676400"/>
          </a:xfrm>
        </p:grpSpPr>
        <p:sp>
          <p:nvSpPr>
            <p:cNvPr id="3" name="Rectangle 7"/>
            <p:cNvSpPr/>
            <p:nvPr/>
          </p:nvSpPr>
          <p:spPr>
            <a:xfrm>
              <a:off x="457200" y="457200"/>
              <a:ext cx="1828800" cy="16764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reflection blurRad="6350" stA="50000" endA="300" endPos="38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>
                <a:solidFill>
                  <a:prstClr val="white"/>
                </a:solidFill>
              </a:endParaRPr>
            </a:p>
          </p:txBody>
        </p:sp>
        <p:sp>
          <p:nvSpPr>
            <p:cNvPr id="4" name="Oval 8"/>
            <p:cNvSpPr/>
            <p:nvPr/>
          </p:nvSpPr>
          <p:spPr>
            <a:xfrm>
              <a:off x="952500" y="876300"/>
              <a:ext cx="838200" cy="838200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>
                <a:solidFill>
                  <a:prstClr val="white"/>
                </a:solidFill>
              </a:endParaRPr>
            </a:p>
          </p:txBody>
        </p:sp>
      </p:grpSp>
      <p:sp>
        <p:nvSpPr>
          <p:cNvPr id="5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5872DE4F-8DBE-43BA-96A4-0739A03C5CE6}" type="datetime1">
              <a:rPr lang="ru-RU"/>
            </a:fld>
            <a:endParaRPr lang="ru-RU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4C0BF0B6-DE7D-4DA5-862B-B5F9EAE0C1B1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41448" y="228600"/>
            <a:ext cx="6245352" cy="1143000"/>
          </a:xfrm>
        </p:spPr>
        <p:txBody>
          <a:bodyPr/>
          <a:lstStyle>
            <a:lvl1pPr algn="r" defTabSz="914400" rtl="0" eaLnBrk="1" latinLnBrk="0" hangingPunct="1">
              <a:spcBef>
                <a:spcPct val="0"/>
              </a:spcBef>
              <a:buNone/>
              <a:defRPr sz="4400" kern="1200" cap="small" spc="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ru-RU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06624" y="2446991"/>
            <a:ext cx="5715000" cy="3531198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3031490"/>
            <a:ext cx="1524000" cy="2362200"/>
          </a:xfrm>
        </p:spPr>
        <p:txBody>
          <a:bodyPr/>
          <a:lstStyle>
            <a:lvl1pPr marL="0" indent="0">
              <a:lnSpc>
                <a:spcPct val="150000"/>
              </a:lnSpc>
              <a:buNone/>
              <a:defRPr sz="1400" b="1">
                <a:solidFill>
                  <a:srgbClr val="000000">
                    <a:alpha val="50196"/>
                  </a:srgb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9483D205-D1AB-4BB3-9807-C7B4189089DB}" type="datetime1">
              <a:rPr lang="ru-RU"/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834F319F-873D-455D-BECB-3298971F530F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41448" y="228600"/>
            <a:ext cx="6245352" cy="1143000"/>
          </a:xfrm>
        </p:spPr>
        <p:txBody>
          <a:bodyPr/>
          <a:lstStyle>
            <a:lvl1pPr algn="r" defTabSz="914400" rtl="0" eaLnBrk="1" latinLnBrk="0" hangingPunct="1">
              <a:spcBef>
                <a:spcPct val="0"/>
              </a:spcBef>
              <a:buNone/>
              <a:defRPr sz="4400" kern="1200" cap="small" spc="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ru-RU" smtClean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06624" y="2450592"/>
            <a:ext cx="5715000" cy="3529584"/>
          </a:xfrm>
          <a:noFill/>
          <a:ln w="101600" cmpd="sng">
            <a:miter lim="800000"/>
          </a:ln>
          <a:effectLst>
            <a:outerShdw blurRad="63500" sx="102000" sy="102000" algn="ctr" rotWithShape="0">
              <a:prstClr val="black">
                <a:alpha val="30000"/>
              </a:prstClr>
            </a:outerShdw>
          </a:effectLst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rtlCol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3031489"/>
            <a:ext cx="1527048" cy="2359152"/>
          </a:xfrm>
        </p:spPr>
        <p:txBody>
          <a:bodyPr rtlCol="0">
            <a:normAutofit/>
          </a:bodyPr>
          <a:lstStyle>
            <a:lvl1pPr marL="0" indent="0">
              <a:lnSpc>
                <a:spcPct val="150000"/>
              </a:lnSpc>
              <a:buNone/>
              <a:defRPr sz="1400" b="1" kern="1200">
                <a:solidFill>
                  <a:srgbClr val="000000">
                    <a:alpha val="50196"/>
                  </a:srgb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DB925B77-98A7-407A-9BC1-5B8E48B1E2DA}" type="datetime1">
              <a:rPr lang="ru-RU"/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D710C292-083D-497F-8D14-D6D8E40F22CF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smtClean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5C34BCCA-0596-41ED-9D2E-1A389C857B45}" type="datetime1">
              <a:rPr lang="ru-RU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C2557E3B-1674-4DCA-ACC7-FE2485ACDAC5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0"/>
          <p:cNvGrpSpPr/>
          <p:nvPr/>
        </p:nvGrpSpPr>
        <p:grpSpPr bwMode="auto">
          <a:xfrm>
            <a:off x="0" y="0"/>
            <a:ext cx="9144000" cy="6858000"/>
            <a:chOff x="-442912" y="457200"/>
            <a:chExt cx="9144000" cy="6858000"/>
          </a:xfrm>
        </p:grpSpPr>
        <p:sp>
          <p:nvSpPr>
            <p:cNvPr id="5" name="Rectangle 17"/>
            <p:cNvSpPr/>
            <p:nvPr/>
          </p:nvSpPr>
          <p:spPr>
            <a:xfrm>
              <a:off x="-442912" y="457200"/>
              <a:ext cx="9129712" cy="16764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>
              <a:reflection blurRad="6350" stA="50000" endA="300" endPos="38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>
                <a:solidFill>
                  <a:prstClr val="white"/>
                </a:solidFill>
              </a:endParaRPr>
            </a:p>
          </p:txBody>
        </p:sp>
        <p:sp>
          <p:nvSpPr>
            <p:cNvPr id="6" name="Rectangle 18"/>
            <p:cNvSpPr/>
            <p:nvPr/>
          </p:nvSpPr>
          <p:spPr>
            <a:xfrm>
              <a:off x="6872288" y="457200"/>
              <a:ext cx="1828800" cy="6858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>
                <a:solidFill>
                  <a:prstClr val="white"/>
                </a:solidFill>
              </a:endParaRPr>
            </a:p>
          </p:txBody>
        </p:sp>
        <p:sp>
          <p:nvSpPr>
            <p:cNvPr id="7" name="Rectangle 19"/>
            <p:cNvSpPr/>
            <p:nvPr/>
          </p:nvSpPr>
          <p:spPr>
            <a:xfrm>
              <a:off x="6872288" y="457200"/>
              <a:ext cx="1828800" cy="16764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>
                <a:solidFill>
                  <a:prstClr val="white"/>
                </a:solidFill>
              </a:endParaRPr>
            </a:p>
          </p:txBody>
        </p:sp>
        <p:sp>
          <p:nvSpPr>
            <p:cNvPr id="8" name="Oval 20"/>
            <p:cNvSpPr/>
            <p:nvPr/>
          </p:nvSpPr>
          <p:spPr>
            <a:xfrm>
              <a:off x="7367588" y="876300"/>
              <a:ext cx="838200" cy="838200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>
                <a:solidFill>
                  <a:prstClr val="white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67600" y="2298700"/>
            <a:ext cx="1447800" cy="38274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 smtClean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2286000"/>
            <a:ext cx="5943600" cy="38401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 smtClean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9A65E8B8-E578-489C-9C12-051C47714FD8}" type="datetime1">
              <a:rPr lang="ru-RU"/>
            </a:fld>
            <a:endParaRPr lang="ru-RU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48600" y="533400"/>
            <a:ext cx="762000" cy="609600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6DDB1FBD-8E41-4166-8EAB-26E450061C07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1"/>
          <p:cNvGrpSpPr/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7" name="Rectangle 6"/>
            <p:cNvSpPr/>
            <p:nvPr/>
          </p:nvSpPr>
          <p:spPr>
            <a:xfrm>
              <a:off x="457200" y="0"/>
              <a:ext cx="8686800" cy="1676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reflection blurRad="6350" stA="50000" endA="300" endPos="38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>
                <a:solidFill>
                  <a:prstClr val="white"/>
                </a:solidFill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0" y="0"/>
              <a:ext cx="1828800" cy="6858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>
                <a:solidFill>
                  <a:prstClr val="white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0" y="0"/>
              <a:ext cx="1828800" cy="16764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>
                <a:solidFill>
                  <a:prstClr val="white"/>
                </a:solidFill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495300" y="419100"/>
              <a:ext cx="838200" cy="838200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>
                <a:solidFill>
                  <a:prstClr val="white"/>
                </a:solidFill>
              </a:endParaRPr>
            </a:p>
          </p:txBody>
        </p:sp>
      </p:grp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438400" y="2286000"/>
            <a:ext cx="6248400" cy="384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ru-RU" altLang="ru-RU" smtClean="0"/>
              <a:t>Образец текста</a:t>
            </a:r>
            <a:endParaRPr lang="ru-RU" altLang="ru-RU" smtClean="0"/>
          </a:p>
          <a:p>
            <a:pPr lvl="1"/>
            <a:r>
              <a:rPr lang="ru-RU" altLang="ru-RU" smtClean="0"/>
              <a:t>Второй уровень</a:t>
            </a:r>
            <a:endParaRPr lang="ru-RU" altLang="ru-RU" smtClean="0"/>
          </a:p>
          <a:p>
            <a:pPr lvl="2"/>
            <a:r>
              <a:rPr lang="ru-RU" altLang="ru-RU" smtClean="0"/>
              <a:t>Третий уровень</a:t>
            </a:r>
            <a:endParaRPr lang="ru-RU" altLang="ru-RU" smtClean="0"/>
          </a:p>
          <a:p>
            <a:pPr lvl="3"/>
            <a:r>
              <a:rPr lang="ru-RU" altLang="ru-RU" smtClean="0"/>
              <a:t>Четвертый уровень</a:t>
            </a:r>
            <a:endParaRPr lang="ru-RU" altLang="ru-RU" smtClean="0"/>
          </a:p>
          <a:p>
            <a:pPr lvl="4"/>
            <a:r>
              <a:rPr lang="ru-RU" altLang="ru-RU" smtClean="0"/>
              <a:t>Пятый уровень</a:t>
            </a:r>
            <a:endParaRPr lang="ru-RU" altLang="ru-RU" smtClean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438400" y="228600"/>
            <a:ext cx="6248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15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cap="small" baseline="0">
                <a:solidFill>
                  <a:prstClr val="black"/>
                </a:solidFill>
                <a:latin typeface="+mj-lt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5BD2B98-AA98-4417-BBCD-C5585306C2DC}" type="datetime1">
              <a:rPr lang="ru-RU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384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small" baseline="0">
                <a:solidFill>
                  <a:prstClr val="black"/>
                </a:solidFill>
                <a:latin typeface="+mj-lt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400" y="533400"/>
            <a:ext cx="762000" cy="60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cap="small" baseline="0">
                <a:solidFill>
                  <a:prstClr val="black"/>
                </a:solidFill>
                <a:latin typeface="+mj-lt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2CDA7CA-4778-40B8-BF87-48A642D3848B}" type="slidenum">
              <a:rPr lang="ru-RU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r" rtl="0" eaLnBrk="0" fontAlgn="base" hangingPunct="0">
        <a:spcBef>
          <a:spcPct val="0"/>
        </a:spcBef>
        <a:spcAft>
          <a:spcPct val="0"/>
        </a:spcAft>
        <a:defRPr sz="4400" kern="1200" cap="small" spc="200">
          <a:solidFill>
            <a:schemeClr val="tx1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anose="020B0603020202020204" pitchFamily="34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anose="020B0603020202020204" pitchFamily="34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anose="020B0603020202020204" pitchFamily="34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anose="020B0603020202020204" pitchFamily="34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anose="020B0603020202020204" pitchFamily="34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anose="020B0603020202020204" pitchFamily="34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anose="020B0603020202020204" pitchFamily="34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anose="020B0603020202020204" pitchFamily="34" charset="0"/>
        </a:defRPr>
      </a:lvl9pPr>
    </p:titleStyle>
    <p:bodyStyle>
      <a:lvl1pPr marL="457200" indent="-457200" algn="l" rtl="0" eaLnBrk="0" fontAlgn="base" hangingPunct="0">
        <a:spcBef>
          <a:spcPts val="1800"/>
        </a:spcBef>
        <a:spcAft>
          <a:spcPct val="0"/>
        </a:spcAft>
        <a:buClr>
          <a:schemeClr val="accent1"/>
        </a:buClr>
        <a:buSzPct val="80000"/>
        <a:buFont typeface="Wingdings" panose="05000000000000000000" pitchFamily="2" charset="2"/>
        <a:buChar char="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57200" algn="l" rtl="0" eaLnBrk="0" fontAlgn="base" hangingPunct="0">
        <a:spcBef>
          <a:spcPts val="1800"/>
        </a:spcBef>
        <a:spcAft>
          <a:spcPct val="0"/>
        </a:spcAft>
        <a:buClr>
          <a:schemeClr val="accent2"/>
        </a:buClr>
        <a:buSzPct val="80000"/>
        <a:buFont typeface="Wingdings" panose="05000000000000000000" pitchFamily="2" charset="2"/>
        <a:buChar char="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457200" algn="l" rtl="0" eaLnBrk="0" fontAlgn="base" hangingPunct="0">
        <a:spcBef>
          <a:spcPts val="1200"/>
        </a:spcBef>
        <a:spcAft>
          <a:spcPct val="0"/>
        </a:spcAft>
        <a:buClr>
          <a:srgbClr val="E7BC29"/>
        </a:buClr>
        <a:buSzPct val="80000"/>
        <a:buFont typeface="Wingdings" panose="05000000000000000000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indent="-457200" algn="l" rtl="0" eaLnBrk="0" fontAlgn="base" hangingPunct="0">
        <a:spcBef>
          <a:spcPts val="1200"/>
        </a:spcBef>
        <a:spcAft>
          <a:spcPct val="0"/>
        </a:spcAft>
        <a:buClr>
          <a:srgbClr val="D092A7"/>
        </a:buClr>
        <a:buSzPct val="80000"/>
        <a:buFont typeface="Wingdings" panose="05000000000000000000" pitchFamily="2" charset="2"/>
        <a:buChar char="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286000" indent="-457200" algn="l" rtl="0" eaLnBrk="0" fontAlgn="base" hangingPunct="0">
        <a:spcBef>
          <a:spcPts val="1200"/>
        </a:spcBef>
        <a:spcAft>
          <a:spcPct val="0"/>
        </a:spcAft>
        <a:buClr>
          <a:srgbClr val="9C85C0"/>
        </a:buClr>
        <a:buSzPct val="80000"/>
        <a:buFont typeface="Wingdings" panose="05000000000000000000" pitchFamily="2" charset="2"/>
        <a:buChar char="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indent="-457200" algn="l" defTabSz="914400" rtl="0" eaLnBrk="1" latinLnBrk="0" hangingPunct="1">
        <a:spcBef>
          <a:spcPts val="1200"/>
        </a:spcBef>
        <a:buClr>
          <a:schemeClr val="accent6"/>
        </a:buClr>
        <a:buSzPct val="90000"/>
        <a:buFont typeface="Wingdings" panose="05000000000000000000" pitchFamily="2" charset="2"/>
        <a:buChar char="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3200400" indent="-457200" algn="l" defTabSz="914400" rtl="0" eaLnBrk="1" latinLnBrk="0" hangingPunct="1">
        <a:spcBef>
          <a:spcPts val="1200"/>
        </a:spcBef>
        <a:buClr>
          <a:schemeClr val="accent1"/>
        </a:buClr>
        <a:buSzPct val="70000"/>
        <a:buFont typeface="Wingdings" panose="05000000000000000000" pitchFamily="2" charset="2"/>
        <a:buChar char="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657600" indent="-457200" algn="l" defTabSz="914400" rtl="0" eaLnBrk="1" latinLnBrk="0" hangingPunct="1">
        <a:spcBef>
          <a:spcPts val="1200"/>
        </a:spcBef>
        <a:buClr>
          <a:schemeClr val="accent3"/>
        </a:buClr>
        <a:buFont typeface="Courier New" panose="02070309020205020404" pitchFamily="49" charset="0"/>
        <a:buChar char="o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4114800" indent="-457200" algn="l" defTabSz="914400" rtl="0" eaLnBrk="1" latinLnBrk="0" hangingPunct="1">
        <a:spcBef>
          <a:spcPts val="1200"/>
        </a:spcBef>
        <a:buClr>
          <a:schemeClr val="accent5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4.png"/><Relationship Id="rId1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4.png"/><Relationship Id="rId1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4.png"/><Relationship Id="rId1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4.png"/><Relationship Id="rId1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5.png"/><Relationship Id="rId1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Содержимое 2"/>
          <p:cNvSpPr>
            <a:spLocks noGrp="1"/>
          </p:cNvSpPr>
          <p:nvPr>
            <p:ph idx="1"/>
          </p:nvPr>
        </p:nvSpPr>
        <p:spPr>
          <a:xfrm>
            <a:off x="5072063" y="5786438"/>
            <a:ext cx="3776662" cy="714375"/>
          </a:xfrm>
        </p:spPr>
        <p:txBody>
          <a:bodyPr rtlCol="0">
            <a:normAutofit/>
          </a:bodyPr>
          <a:lstStyle/>
          <a:p>
            <a:pPr marL="0" indent="0" algn="r" eaLnBrk="1" fontAlgn="auto" hangingPunct="1"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ru-RU" sz="1400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директора по УВР</a:t>
            </a:r>
            <a:endParaRPr lang="ru-RU" sz="1400" b="1" i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eaLnBrk="1" fontAlgn="auto" hangingPunct="1"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ru-RU" sz="1400" b="1" i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Гавалешко</a:t>
            </a:r>
            <a:r>
              <a:rPr lang="ru-RU" sz="1400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С.В.</a:t>
            </a:r>
            <a:endParaRPr lang="ru-RU" sz="1400" b="1" i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" indent="-274320" algn="ctr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ru-RU" sz="2800" dirty="0" smtClean="0"/>
          </a:p>
        </p:txBody>
      </p:sp>
      <p:sp>
        <p:nvSpPr>
          <p:cNvPr id="7173" name="TextBox 5"/>
          <p:cNvSpPr txBox="1">
            <a:spLocks noChangeArrowheads="1"/>
          </p:cNvSpPr>
          <p:nvPr/>
        </p:nvSpPr>
        <p:spPr bwMode="auto">
          <a:xfrm>
            <a:off x="3714750" y="500063"/>
            <a:ext cx="3500438" cy="3698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srgbClr val="A5B592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АНОО «Лицей «Интеллект»</a:t>
            </a:r>
            <a:endParaRPr lang="ru-RU" b="1" dirty="0">
              <a:solidFill>
                <a:srgbClr val="A5B592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00298" y="2060848"/>
            <a:ext cx="5715040" cy="3323987"/>
          </a:xfrm>
          <a:prstGeom prst="rect">
            <a:avLst/>
          </a:prstGeom>
          <a:solidFill>
            <a:schemeClr val="bg2"/>
          </a:solidFill>
          <a:ln>
            <a:solidFill>
              <a:schemeClr val="accent1">
                <a:lumMod val="75000"/>
              </a:schemeClr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lnSpc>
                <a:spcPct val="150000"/>
              </a:lnSpc>
              <a:defRPr/>
            </a:pPr>
            <a:endParaRPr lang="ru-RU" sz="2000" b="1" dirty="0">
              <a:solidFill>
                <a:srgbClr val="A5B592">
                  <a:lumMod val="50000"/>
                </a:srgb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ru-RU" sz="2000" b="1" dirty="0" smtClean="0">
                <a:solidFill>
                  <a:srgbClr val="D092A7">
                    <a:lumMod val="50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РЕЗУЛЬТАТОВ</a:t>
            </a:r>
            <a:endParaRPr lang="ru-RU" sz="2000" b="1" dirty="0">
              <a:solidFill>
                <a:srgbClr val="D092A7">
                  <a:lumMod val="50000"/>
                </a:srgb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ru-RU" sz="2000" b="1" dirty="0">
                <a:solidFill>
                  <a:srgbClr val="D092A7">
                    <a:lumMod val="50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ГОСУДАРСТВЕННОЙ ИТОГОВОЙ АТТЕСТАЦИИ</a:t>
            </a:r>
            <a:endParaRPr lang="ru-RU" sz="2000" b="1" dirty="0">
              <a:solidFill>
                <a:srgbClr val="D092A7">
                  <a:lumMod val="50000"/>
                </a:srgb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ru-RU" sz="2000" b="1" dirty="0">
                <a:solidFill>
                  <a:srgbClr val="D092A7">
                    <a:lumMod val="50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ВЫПУСКНИКОВ   9  И  11  КЛАССОВ </a:t>
            </a:r>
            <a:br>
              <a:rPr lang="ru-RU" sz="2000" b="1" dirty="0">
                <a:solidFill>
                  <a:srgbClr val="D092A7">
                    <a:lumMod val="50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D092A7">
                    <a:lumMod val="50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2025 </a:t>
            </a:r>
            <a:r>
              <a:rPr lang="ru-RU" sz="2000" b="1" dirty="0">
                <a:solidFill>
                  <a:srgbClr val="D092A7">
                    <a:lumMod val="50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b="1" dirty="0" smtClean="0">
                <a:solidFill>
                  <a:srgbClr val="D092A7">
                    <a:lumMod val="50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2026 УЧЕБНОМ</a:t>
            </a:r>
            <a:r>
              <a:rPr lang="en-US" sz="2000" b="1" dirty="0" smtClean="0">
                <a:solidFill>
                  <a:srgbClr val="D092A7">
                    <a:lumMod val="50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D092A7">
                    <a:lumMod val="50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ГОДУ</a:t>
            </a:r>
            <a:endParaRPr lang="ru-RU" sz="2000" b="1" dirty="0">
              <a:solidFill>
                <a:srgbClr val="D092A7">
                  <a:lumMod val="50000"/>
                </a:srgb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defRPr/>
            </a:pPr>
            <a:endParaRPr lang="ru-RU" sz="2000" dirty="0">
              <a:solidFill>
                <a:prstClr val="black"/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A07195-759B-4844-88E9-33EE7F5BA07C}" type="slidenum">
              <a:rPr lang="ru-RU" smtClean="0"/>
            </a:fld>
            <a:endParaRPr lang="ru-RU" dirty="0"/>
          </a:p>
        </p:txBody>
      </p:sp>
      <p:pic>
        <p:nvPicPr>
          <p:cNvPr id="8" name="Рисунок 1" descr="62373"/>
          <p:cNvPicPr>
            <a:picLocks noChangeAspect="1" noChangeArrowheads="1"/>
          </p:cNvPicPr>
          <p:nvPr/>
        </p:nvPicPr>
        <p:blipFill>
          <a:blip r:embed="rId1" cstate="print"/>
          <a:srcRect r="26922"/>
          <a:stretch>
            <a:fillRect/>
          </a:stretch>
        </p:blipFill>
        <p:spPr bwMode="auto">
          <a:xfrm>
            <a:off x="33654" y="0"/>
            <a:ext cx="1772072" cy="1928790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02816" y="0"/>
            <a:ext cx="6335713" cy="77470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ЕГЭ выпускников 11 класса по</a:t>
            </a:r>
            <a:b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обязательным предметам и предметам по выбору</a:t>
            </a:r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Содержимое 8"/>
          <p:cNvGraphicFramePr>
            <a:graphicFrameLocks noGrp="1"/>
          </p:cNvGraphicFramePr>
          <p:nvPr>
            <p:ph idx="1"/>
          </p:nvPr>
        </p:nvGraphicFramePr>
        <p:xfrm>
          <a:off x="31115" y="836930"/>
          <a:ext cx="9134475" cy="5607685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{125E5076-3810-47DD-B79F-674D7AD40C01}</a:tableStyleId>
              </a:tblPr>
              <a:tblGrid>
                <a:gridCol w="2625725"/>
                <a:gridCol w="849630"/>
                <a:gridCol w="801370"/>
                <a:gridCol w="727710"/>
                <a:gridCol w="782955"/>
                <a:gridCol w="633730"/>
                <a:gridCol w="705485"/>
                <a:gridCol w="716915"/>
                <a:gridCol w="654050"/>
                <a:gridCol w="636905"/>
              </a:tblGrid>
              <a:tr h="179349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ФИ</a:t>
                      </a:r>
                      <a:r>
                        <a:rPr lang="ru-RU" sz="14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О</a:t>
                      </a:r>
                      <a:endParaRPr lang="ru-RU" sz="14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46" marR="5546" marT="5546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Итоговое сочинение</a:t>
                      </a:r>
                      <a:endParaRPr lang="ru-RU" sz="1600" dirty="0">
                        <a:solidFill>
                          <a:srgbClr val="0070C0"/>
                        </a:solidFill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46332" marR="46332" marT="0" marB="0" vert="vert27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Русский язык</a:t>
                      </a:r>
                      <a:endParaRPr lang="ru-RU" sz="1600" dirty="0">
                        <a:solidFill>
                          <a:srgbClr val="0070C0"/>
                        </a:solidFill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46332" marR="46332" marT="0" marB="0" vert="vert27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Математика (профиль)</a:t>
                      </a:r>
                      <a:endParaRPr lang="ru-RU" sz="1600" dirty="0">
                        <a:solidFill>
                          <a:srgbClr val="0070C0"/>
                        </a:solidFill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46332" marR="46332" marT="0" marB="0" vert="vert27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Times New Roman" panose="02020603050405020304"/>
                          <a:ea typeface="Times New Roman" panose="02020603050405020304"/>
                          <a:cs typeface="+mn-cs"/>
                        </a:rPr>
                        <a:t>Математика </a:t>
                      </a: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Times New Roman" panose="02020603050405020304"/>
                        <a:ea typeface="Times New Roman" panose="02020603050405020304"/>
                        <a:cs typeface="+mn-cs"/>
                      </a:endParaRPr>
                    </a:p>
                    <a:p>
                      <a:pPr marL="36195" marR="36195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Times New Roman" panose="02020603050405020304"/>
                          <a:ea typeface="Times New Roman" panose="02020603050405020304"/>
                          <a:cs typeface="+mn-cs"/>
                        </a:rPr>
                        <a:t>(база)</a:t>
                      </a: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Times New Roman" panose="02020603050405020304"/>
                        <a:ea typeface="Times New Roman" panose="02020603050405020304"/>
                        <a:cs typeface="+mn-cs"/>
                      </a:endParaRPr>
                    </a:p>
                    <a:p>
                      <a:endParaRPr lang="ru-RU" dirty="0"/>
                    </a:p>
                  </a:txBody>
                  <a:tcPr marL="46332" marR="46332" marT="0" marB="0" vert="vert27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Литература</a:t>
                      </a:r>
                      <a:endParaRPr lang="ru-RU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32" marR="46332" marT="0" marB="0" vert="vert27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Химия </a:t>
                      </a:r>
                      <a:endParaRPr lang="ru-RU" sz="1600" dirty="0">
                        <a:solidFill>
                          <a:srgbClr val="0070C0"/>
                        </a:solidFill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46332" marR="46332" marT="0" marB="0" vert="vert27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Биология </a:t>
                      </a:r>
                      <a:endParaRPr lang="ru-RU" sz="1600" dirty="0">
                        <a:solidFill>
                          <a:srgbClr val="0070C0"/>
                        </a:solidFill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46332" marR="46332" marT="0" marB="0" vert="vert27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Обществознание</a:t>
                      </a:r>
                      <a:endParaRPr lang="ru-RU" sz="1600" dirty="0">
                        <a:solidFill>
                          <a:srgbClr val="0070C0"/>
                        </a:solidFill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46332" marR="46332" marT="0" marB="0" vert="vert27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Английский язык</a:t>
                      </a:r>
                      <a:endParaRPr lang="ru-RU" sz="1600" dirty="0">
                        <a:solidFill>
                          <a:srgbClr val="0070C0"/>
                        </a:solidFill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46332" marR="46332" marT="0" marB="0" vert="vert27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492567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выпускник 1 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 marL="114300" marR="9525" marT="9525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зачёт</a:t>
                      </a:r>
                      <a:endParaRPr lang="ru-RU" sz="1600" dirty="0">
                        <a:solidFill>
                          <a:srgbClr val="0070C0"/>
                        </a:solidFill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46332" marR="46332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7030A0"/>
                          </a:solidFill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78</a:t>
                      </a:r>
                      <a:endParaRPr lang="ru-RU" sz="2000" b="1" dirty="0">
                        <a:solidFill>
                          <a:srgbClr val="7030A0"/>
                        </a:solidFill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46332" marR="46332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7030A0"/>
                          </a:solidFill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58</a:t>
                      </a:r>
                      <a:endParaRPr lang="ru-RU" sz="2000" b="1" dirty="0">
                        <a:solidFill>
                          <a:srgbClr val="7030A0"/>
                        </a:solidFill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46332" marR="46332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7030A0"/>
                        </a:solidFill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46332" marR="46332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7030A0"/>
                          </a:solidFill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78</a:t>
                      </a:r>
                      <a:endParaRPr lang="ru-RU" sz="2000" b="1" dirty="0">
                        <a:solidFill>
                          <a:srgbClr val="7030A0"/>
                        </a:solidFill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46332" marR="46332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7030A0"/>
                          </a:solidFill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-</a:t>
                      </a:r>
                      <a:endParaRPr lang="ru-RU" sz="2000" b="1" dirty="0">
                        <a:solidFill>
                          <a:srgbClr val="7030A0"/>
                        </a:solidFill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46332" marR="46332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7030A0"/>
                          </a:solidFill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-</a:t>
                      </a:r>
                      <a:endParaRPr lang="ru-RU" sz="2000" b="1" dirty="0">
                        <a:solidFill>
                          <a:srgbClr val="7030A0"/>
                        </a:solidFill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46332" marR="46332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7030A0"/>
                          </a:solidFill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-</a:t>
                      </a:r>
                      <a:endParaRPr lang="ru-RU" sz="2000" b="1" dirty="0">
                        <a:solidFill>
                          <a:srgbClr val="7030A0"/>
                        </a:solidFill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46332" marR="46332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7030A0"/>
                          </a:solidFill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63</a:t>
                      </a:r>
                      <a:endParaRPr lang="ru-RU" sz="2000" b="1" dirty="0">
                        <a:solidFill>
                          <a:srgbClr val="7030A0"/>
                        </a:solidFill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46332" marR="46332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611432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выпускник 2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 marL="114300" marR="9525" marT="9525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Times New Roman" panose="02020603050405020304"/>
                          <a:ea typeface="Times New Roman" panose="02020603050405020304"/>
                          <a:cs typeface="+mn-cs"/>
                        </a:rPr>
                        <a:t>зачёт</a:t>
                      </a:r>
                      <a:endParaRPr lang="ru-RU" sz="1600" dirty="0">
                        <a:solidFill>
                          <a:srgbClr val="0070C0"/>
                        </a:solidFill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46332" marR="46332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7030A0"/>
                          </a:solidFill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75</a:t>
                      </a:r>
                      <a:endParaRPr lang="ru-RU" sz="2000" b="1" dirty="0">
                        <a:solidFill>
                          <a:srgbClr val="7030A0"/>
                        </a:solidFill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46332" marR="46332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7030A0"/>
                          </a:solidFill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-</a:t>
                      </a:r>
                      <a:endParaRPr lang="ru-RU" sz="2000" b="1" dirty="0">
                        <a:solidFill>
                          <a:srgbClr val="7030A0"/>
                        </a:solidFill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46332" marR="46332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600" b="1" dirty="0" smtClean="0">
                          <a:solidFill>
                            <a:srgbClr val="7030A0"/>
                          </a:solidFill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«5»/</a:t>
                      </a:r>
                      <a:endParaRPr lang="ru-RU" sz="1600" b="1" dirty="0" smtClean="0">
                        <a:solidFill>
                          <a:srgbClr val="7030A0"/>
                        </a:solidFill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  <a:p>
                      <a:pPr marL="36195" marR="36195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Times New Roman" panose="02020603050405020304"/>
                          <a:ea typeface="Times New Roman" panose="02020603050405020304"/>
                          <a:cs typeface="+mn-cs"/>
                        </a:rPr>
                        <a:t>21 б.</a:t>
                      </a:r>
                      <a:endParaRPr kumimoji="0" lang="ru-RU" sz="16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uLnTx/>
                        <a:uFillTx/>
                        <a:latin typeface="Times New Roman" panose="02020603050405020304"/>
                        <a:ea typeface="Times New Roman" panose="02020603050405020304"/>
                        <a:cs typeface="+mn-cs"/>
                      </a:endParaRPr>
                    </a:p>
                  </a:txBody>
                  <a:tcPr marL="46332" marR="46332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7030A0"/>
                          </a:solidFill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78</a:t>
                      </a:r>
                      <a:endParaRPr lang="ru-RU" sz="2000" b="1" dirty="0">
                        <a:solidFill>
                          <a:srgbClr val="7030A0"/>
                        </a:solidFill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46332" marR="46332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7030A0"/>
                          </a:solidFill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-</a:t>
                      </a:r>
                      <a:endParaRPr lang="ru-RU" sz="2000" b="1" dirty="0">
                        <a:solidFill>
                          <a:srgbClr val="7030A0"/>
                        </a:solidFill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46332" marR="46332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7030A0"/>
                          </a:solidFill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-</a:t>
                      </a:r>
                      <a:endParaRPr lang="ru-RU" sz="2000" b="1" dirty="0">
                        <a:solidFill>
                          <a:srgbClr val="7030A0"/>
                        </a:solidFill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46332" marR="46332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7030A0"/>
                          </a:solidFill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67</a:t>
                      </a:r>
                      <a:endParaRPr lang="ru-RU" sz="2000" b="1" dirty="0">
                        <a:solidFill>
                          <a:srgbClr val="7030A0"/>
                        </a:solidFill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46332" marR="46332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7030A0"/>
                          </a:solidFill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-</a:t>
                      </a:r>
                      <a:endParaRPr lang="ru-RU" sz="2000" b="1" dirty="0">
                        <a:solidFill>
                          <a:srgbClr val="7030A0"/>
                        </a:solidFill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46332" marR="46332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611432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выпускник 3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 marL="114300" marR="9525" marT="9525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Times New Roman" panose="02020603050405020304"/>
                          <a:ea typeface="Times New Roman" panose="02020603050405020304"/>
                          <a:cs typeface="+mn-cs"/>
                        </a:rPr>
                        <a:t>зачёт</a:t>
                      </a:r>
                      <a:endParaRPr lang="ru-RU" sz="1600" dirty="0">
                        <a:solidFill>
                          <a:srgbClr val="0070C0"/>
                        </a:solidFill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46332" marR="46332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7030A0"/>
                          </a:solidFill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66</a:t>
                      </a:r>
                      <a:endParaRPr lang="ru-RU" sz="2000" b="1" dirty="0">
                        <a:solidFill>
                          <a:srgbClr val="7030A0"/>
                        </a:solidFill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46332" marR="46332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7030A0"/>
                          </a:solidFill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-</a:t>
                      </a:r>
                      <a:endParaRPr lang="ru-RU" sz="2000" b="1" dirty="0">
                        <a:solidFill>
                          <a:srgbClr val="7030A0"/>
                        </a:solidFill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46332" marR="46332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7030A0"/>
                          </a:solidFill>
                          <a:effectLst/>
                          <a:latin typeface="Times New Roman" panose="02020603050405020304"/>
                          <a:ea typeface="Times New Roman" panose="02020603050405020304"/>
                          <a:sym typeface="+mn-ea"/>
                        </a:rPr>
                        <a:t>«5»/</a:t>
                      </a:r>
                      <a:endParaRPr lang="ru-RU" sz="1600" b="1" dirty="0" smtClean="0">
                        <a:solidFill>
                          <a:srgbClr val="7030A0"/>
                        </a:solidFill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  <a:p>
                      <a:pPr marL="36195" marR="36195"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7030A0"/>
                          </a:solidFill>
                          <a:effectLst/>
                          <a:latin typeface="Times New Roman" panose="02020603050405020304"/>
                          <a:ea typeface="Times New Roman" panose="02020603050405020304"/>
                          <a:sym typeface="+mn-ea"/>
                        </a:rPr>
                        <a:t>21 б.</a:t>
                      </a:r>
                      <a:endParaRPr lang="ru-RU" sz="1600" b="1" dirty="0" smtClean="0">
                        <a:solidFill>
                          <a:srgbClr val="7030A0"/>
                        </a:solidFill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46332" marR="46332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7030A0"/>
                          </a:solidFill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-</a:t>
                      </a:r>
                      <a:endParaRPr lang="ru-RU" sz="2000" b="1" dirty="0">
                        <a:solidFill>
                          <a:srgbClr val="7030A0"/>
                        </a:solidFill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46332" marR="46332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7030A0"/>
                          </a:solidFill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66</a:t>
                      </a:r>
                      <a:endParaRPr lang="ru-RU" sz="2000" b="1" dirty="0">
                        <a:solidFill>
                          <a:srgbClr val="7030A0"/>
                        </a:solidFill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46332" marR="46332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7030A0"/>
                          </a:solidFill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61</a:t>
                      </a:r>
                      <a:endParaRPr lang="ru-RU" sz="2000" b="1" dirty="0">
                        <a:solidFill>
                          <a:srgbClr val="7030A0"/>
                        </a:solidFill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46332" marR="46332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7030A0"/>
                          </a:solidFill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-</a:t>
                      </a:r>
                      <a:endParaRPr lang="ru-RU" sz="2000" b="1" dirty="0">
                        <a:solidFill>
                          <a:srgbClr val="7030A0"/>
                        </a:solidFill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46332" marR="46332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7030A0"/>
                          </a:solidFill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-</a:t>
                      </a:r>
                      <a:endParaRPr lang="ru-RU" sz="2000" b="1" dirty="0">
                        <a:solidFill>
                          <a:srgbClr val="7030A0"/>
                        </a:solidFill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46332" marR="46332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58897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1200" b="1" u="none" strike="noStrike" dirty="0" smtClean="0">
                          <a:solidFill>
                            <a:srgbClr val="FF0000"/>
                          </a:solidFill>
                        </a:rPr>
                        <a:t>min </a:t>
                      </a:r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</a:rPr>
                        <a:t>кол-во </a:t>
                      </a:r>
                      <a:r>
                        <a:rPr lang="ru-RU" sz="1200" b="1" u="none" strike="noStrike" dirty="0" smtClean="0">
                          <a:solidFill>
                            <a:srgbClr val="FF0000"/>
                          </a:solidFill>
                        </a:rPr>
                        <a:t>баллов (</a:t>
                      </a:r>
                      <a:r>
                        <a:rPr lang="ru-RU" sz="1200" b="1" u="none" strike="noStrike" dirty="0" err="1" smtClean="0">
                          <a:solidFill>
                            <a:srgbClr val="FF0000"/>
                          </a:solidFill>
                        </a:rPr>
                        <a:t>Рособрнадзор</a:t>
                      </a:r>
                      <a:r>
                        <a:rPr lang="ru-RU" sz="1200" b="1" u="none" strike="noStrike" dirty="0" smtClean="0">
                          <a:solidFill>
                            <a:srgbClr val="FF0000"/>
                          </a:solidFill>
                        </a:rPr>
                        <a:t>)/</a:t>
                      </a:r>
                      <a:endParaRPr lang="ru-RU" sz="1200" b="1" u="none" strike="noStrike" dirty="0" smtClean="0">
                        <a:solidFill>
                          <a:srgbClr val="FF0000"/>
                        </a:solidFill>
                      </a:endParaRPr>
                    </a:p>
                    <a:p>
                      <a:pPr algn="ctr" fontAlgn="ctr"/>
                      <a:r>
                        <a:rPr lang="ru-RU" sz="1200" b="1" i="1" u="none" strike="noStrike" dirty="0" smtClean="0">
                          <a:solidFill>
                            <a:srgbClr val="007033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поступления в ВУЗы </a:t>
                      </a:r>
                      <a:r>
                        <a:rPr lang="ru-RU" sz="1200" b="1" i="1" u="none" strike="noStrike" dirty="0" err="1" smtClean="0">
                          <a:solidFill>
                            <a:srgbClr val="007033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Минобрнауки</a:t>
                      </a:r>
                      <a:r>
                        <a:rPr lang="ru-RU" sz="1200" b="1" i="1" u="none" strike="noStrike" dirty="0" smtClean="0">
                          <a:solidFill>
                            <a:srgbClr val="007033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РФ</a:t>
                      </a:r>
                      <a:endParaRPr lang="ru-RU" sz="1200" b="1" i="1" u="none" strike="noStrike" dirty="0">
                        <a:solidFill>
                          <a:srgbClr val="00703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46" marR="5546" marT="5546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зачёт</a:t>
                      </a:r>
                      <a:endParaRPr kumimoji="0" lang="ru-RU" sz="16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546" marR="5546" marT="5546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1" u="none" strike="noStrike" dirty="0" smtClean="0">
                          <a:solidFill>
                            <a:srgbClr val="FF0000"/>
                          </a:solidFill>
                          <a:latin typeface="+mj-lt"/>
                          <a:cs typeface="Arial" panose="020B0604020202020204" pitchFamily="34" charset="0"/>
                        </a:rPr>
                        <a:t>24/</a:t>
                      </a:r>
                      <a:r>
                        <a:rPr lang="ru-RU" sz="1600" b="1" i="1" u="none" strike="noStrike" dirty="0" smtClean="0">
                          <a:solidFill>
                            <a:srgbClr val="007033"/>
                          </a:solidFill>
                          <a:latin typeface="+mj-lt"/>
                          <a:cs typeface="Arial" panose="020B0604020202020204" pitchFamily="34" charset="0"/>
                        </a:rPr>
                        <a:t>40</a:t>
                      </a:r>
                      <a:endParaRPr lang="ru-RU" sz="1600" b="1" i="1" u="none" strike="noStrike" dirty="0">
                        <a:solidFill>
                          <a:srgbClr val="007033"/>
                        </a:solidFill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5546" marR="5546" marT="5546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1" u="none" strike="noStrike" dirty="0" smtClean="0">
                          <a:solidFill>
                            <a:srgbClr val="FF0000"/>
                          </a:solidFill>
                          <a:latin typeface="+mj-lt"/>
                          <a:cs typeface="Arial" panose="020B0604020202020204" pitchFamily="34" charset="0"/>
                        </a:rPr>
                        <a:t>27/</a:t>
                      </a:r>
                      <a:r>
                        <a:rPr lang="ru-RU" sz="1600" b="1" i="1" u="none" strike="noStrike" dirty="0" smtClean="0">
                          <a:solidFill>
                            <a:srgbClr val="007033"/>
                          </a:solidFill>
                          <a:latin typeface="+mj-lt"/>
                          <a:cs typeface="Arial" panose="020B0604020202020204" pitchFamily="34" charset="0"/>
                        </a:rPr>
                        <a:t>40</a:t>
                      </a:r>
                      <a:endParaRPr lang="ru-RU" sz="1600" b="1" i="1" u="none" strike="noStrike" dirty="0">
                        <a:solidFill>
                          <a:srgbClr val="007033"/>
                        </a:solidFill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5546" marR="5546" marT="5546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i="1" smtClean="0">
                          <a:solidFill>
                            <a:srgbClr val="007033"/>
                          </a:solidFill>
                          <a:latin typeface="+mj-lt"/>
                        </a:rPr>
                        <a:t>-</a:t>
                      </a:r>
                      <a:endParaRPr lang="ru-RU" sz="1600" b="1" i="1" dirty="0">
                        <a:solidFill>
                          <a:srgbClr val="007033"/>
                        </a:solidFill>
                        <a:latin typeface="+mj-lt"/>
                      </a:endParaRPr>
                    </a:p>
                  </a:txBody>
                  <a:tcPr marL="5546" marR="5546" marT="5546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i="1" dirty="0" smtClean="0">
                          <a:solidFill>
                            <a:srgbClr val="FF0000"/>
                          </a:solidFill>
                          <a:latin typeface="+mj-lt"/>
                        </a:rPr>
                        <a:t>32/</a:t>
                      </a:r>
                      <a:r>
                        <a:rPr lang="ru-RU" sz="1600" b="1" i="1" dirty="0" smtClean="0">
                          <a:solidFill>
                            <a:srgbClr val="007033"/>
                          </a:solidFill>
                          <a:latin typeface="+mj-lt"/>
                        </a:rPr>
                        <a:t>40</a:t>
                      </a:r>
                      <a:endParaRPr lang="ru-RU" sz="1600" b="1" i="1" dirty="0">
                        <a:solidFill>
                          <a:srgbClr val="007033"/>
                        </a:solidFill>
                        <a:latin typeface="+mj-lt"/>
                      </a:endParaRPr>
                    </a:p>
                  </a:txBody>
                  <a:tcPr marL="5546" marR="5546" marT="5546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1" u="none" strike="noStrike" dirty="0" smtClean="0">
                          <a:solidFill>
                            <a:srgbClr val="FF0000"/>
                          </a:solidFill>
                          <a:latin typeface="+mj-lt"/>
                          <a:cs typeface="Arial" panose="020B0604020202020204" pitchFamily="34" charset="0"/>
                        </a:rPr>
                        <a:t>36/</a:t>
                      </a:r>
                      <a:r>
                        <a:rPr lang="ru-RU" sz="1600" b="1" i="1" u="none" strike="noStrike" dirty="0" smtClean="0">
                          <a:solidFill>
                            <a:srgbClr val="007033"/>
                          </a:solidFill>
                          <a:latin typeface="+mj-lt"/>
                          <a:cs typeface="Arial" panose="020B0604020202020204" pitchFamily="34" charset="0"/>
                        </a:rPr>
                        <a:t>40</a:t>
                      </a:r>
                      <a:endParaRPr lang="ru-RU" sz="1600" b="1" i="1" u="none" strike="noStrike" dirty="0">
                        <a:solidFill>
                          <a:srgbClr val="007033"/>
                        </a:solidFill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5546" marR="5546" marT="5546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1" u="none" strike="noStrike" dirty="0" smtClean="0">
                          <a:solidFill>
                            <a:srgbClr val="FF0000"/>
                          </a:solidFill>
                          <a:latin typeface="+mj-lt"/>
                          <a:cs typeface="Arial" panose="020B0604020202020204" pitchFamily="34" charset="0"/>
                        </a:rPr>
                        <a:t>36/</a:t>
                      </a:r>
                      <a:r>
                        <a:rPr lang="ru-RU" sz="1600" b="1" i="1" u="none" strike="noStrike" dirty="0" smtClean="0">
                          <a:solidFill>
                            <a:srgbClr val="007033"/>
                          </a:solidFill>
                          <a:latin typeface="+mj-lt"/>
                          <a:cs typeface="Arial" panose="020B0604020202020204" pitchFamily="34" charset="0"/>
                        </a:rPr>
                        <a:t>40</a:t>
                      </a:r>
                      <a:endParaRPr lang="ru-RU" sz="1600" b="1" i="1" u="none" strike="noStrike" dirty="0">
                        <a:solidFill>
                          <a:srgbClr val="007033"/>
                        </a:solidFill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5546" marR="5546" marT="5546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1" u="none" strike="noStrike" dirty="0" smtClean="0">
                          <a:solidFill>
                            <a:srgbClr val="FF0000"/>
                          </a:solidFill>
                          <a:latin typeface="+mj-lt"/>
                          <a:cs typeface="Arial" panose="020B0604020202020204" pitchFamily="34" charset="0"/>
                        </a:rPr>
                        <a:t>42/</a:t>
                      </a:r>
                      <a:r>
                        <a:rPr lang="ru-RU" sz="1600" b="1" i="1" u="none" strike="noStrike" dirty="0" smtClean="0">
                          <a:solidFill>
                            <a:srgbClr val="007033"/>
                          </a:solidFill>
                          <a:latin typeface="+mj-lt"/>
                          <a:cs typeface="Arial" panose="020B0604020202020204" pitchFamily="34" charset="0"/>
                        </a:rPr>
                        <a:t>45</a:t>
                      </a:r>
                      <a:endParaRPr lang="ru-RU" sz="1600" b="1" i="1" u="none" strike="noStrike" dirty="0">
                        <a:solidFill>
                          <a:srgbClr val="007033"/>
                        </a:solidFill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5546" marR="5546" marT="5546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1" u="none" strike="noStrike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22/</a:t>
                      </a:r>
                      <a:r>
                        <a:rPr lang="ru-RU" sz="1600" b="1" i="1" u="none" strike="noStrike" dirty="0" smtClean="0">
                          <a:solidFill>
                            <a:srgbClr val="007033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  <a:endParaRPr lang="ru-RU" sz="1600" b="1" i="1" u="none" strike="noStrike" dirty="0">
                        <a:solidFill>
                          <a:srgbClr val="00703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46" marR="5546" marT="5546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519712"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Средний балл</a:t>
                      </a:r>
                      <a:endParaRPr kumimoji="0" lang="ru-RU" sz="16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 fontAlgn="ctr"/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по лицею</a:t>
                      </a:r>
                      <a:endParaRPr lang="ru-RU" sz="1600" b="1" i="1" u="none" strike="noStrike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46" marR="5546" marT="5546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зачёт</a:t>
                      </a:r>
                      <a:endParaRPr kumimoji="0" lang="ru-RU" sz="20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546" marR="5546" marT="5546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1" u="none" strike="noStrike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</a:t>
                      </a:r>
                      <a:endParaRPr lang="ru-RU" sz="2000" b="1" i="1" u="none" strike="noStrike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46" marR="5546" marT="5546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1" u="none" strike="noStrike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</a:t>
                      </a:r>
                      <a:endParaRPr lang="ru-RU" sz="2000" b="1" i="1" u="none" strike="noStrike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46" marR="5546" marT="5546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i="1" dirty="0" smtClean="0">
                          <a:solidFill>
                            <a:srgbClr val="7030A0"/>
                          </a:solidFill>
                        </a:rPr>
                        <a:t>21/«5»</a:t>
                      </a:r>
                      <a:endParaRPr lang="ru-RU" sz="1800" b="1" i="1" dirty="0">
                        <a:solidFill>
                          <a:srgbClr val="7030A0"/>
                        </a:solidFill>
                      </a:endParaRPr>
                    </a:p>
                  </a:txBody>
                  <a:tcPr marL="5546" marR="5546" marT="5546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i="1" dirty="0" smtClean="0">
                          <a:solidFill>
                            <a:srgbClr val="7030A0"/>
                          </a:solidFill>
                        </a:rPr>
                        <a:t>78</a:t>
                      </a:r>
                      <a:endParaRPr lang="ru-RU" sz="2200" b="1" i="1" dirty="0">
                        <a:solidFill>
                          <a:srgbClr val="7030A0"/>
                        </a:solidFill>
                      </a:endParaRPr>
                    </a:p>
                  </a:txBody>
                  <a:tcPr marL="5546" marR="5546" marT="5546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1" u="none" strike="noStrike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</a:t>
                      </a:r>
                      <a:endParaRPr lang="ru-RU" sz="2000" b="1" i="1" u="none" strike="noStrike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46" marR="5546" marT="5546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1" u="none" strike="noStrike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</a:t>
                      </a:r>
                      <a:endParaRPr lang="ru-RU" sz="2000" b="1" i="1" u="none" strike="noStrike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46" marR="5546" marT="5546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1" u="none" strike="noStrike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</a:t>
                      </a:r>
                      <a:endParaRPr lang="ru-RU" sz="2000" b="1" i="1" u="none" strike="noStrike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46" marR="5546" marT="5546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1" u="none" strike="noStrike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</a:t>
                      </a:r>
                      <a:endParaRPr lang="ru-RU" sz="2000" b="1" i="1" u="none" strike="noStrike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46" marR="5546" marT="5546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</a:tr>
              <a:tr h="494954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Средний</a:t>
                      </a:r>
                      <a:r>
                        <a:rPr lang="ru-RU" sz="1600" b="1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 балл по Московской области</a:t>
                      </a:r>
                      <a:endParaRPr lang="ru-RU" sz="1600" b="1" dirty="0" smtClean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marL="5546" marR="5546" marT="5546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-</a:t>
                      </a:r>
                      <a:endParaRPr lang="ru-RU" sz="20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marL="5546" marR="5546" marT="5546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i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 Unicode MS" panose="020B0604020202020204" charset="-122"/>
                          <a:cs typeface="Aharoni" panose="02010803020104030203" pitchFamily="2" charset="-79"/>
                        </a:rPr>
                        <a:t>64,91</a:t>
                      </a:r>
                      <a:endParaRPr lang="ru-RU" sz="1500" b="1" i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 Unicode MS" panose="020B0604020202020204" charset="-122"/>
                        <a:cs typeface="Aharoni" panose="02010803020104030203" pitchFamily="2" charset="-79"/>
                      </a:endParaRPr>
                    </a:p>
                  </a:txBody>
                  <a:tcPr marL="5715" marR="5715" marT="5715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i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 Unicode MS" panose="020B0604020202020204" charset="-122"/>
                          <a:cs typeface="Aharoni" panose="02010803020104030203" pitchFamily="2" charset="-79"/>
                        </a:rPr>
                        <a:t>68,64</a:t>
                      </a:r>
                      <a:endParaRPr lang="ru-RU" sz="1500" b="1" i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 Unicode MS" panose="020B0604020202020204" charset="-122"/>
                        <a:cs typeface="Aharoni" panose="02010803020104030203" pitchFamily="2" charset="-79"/>
                      </a:endParaRPr>
                    </a:p>
                  </a:txBody>
                  <a:tcPr marL="5715" marR="5715" marT="5715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i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 Unicode MS" panose="020B0604020202020204" charset="-122"/>
                          <a:cs typeface="Aharoni" panose="02010803020104030203" pitchFamily="2" charset="-79"/>
                        </a:rPr>
                        <a:t>-</a:t>
                      </a:r>
                      <a:endParaRPr lang="ru-RU" sz="1500" b="1" i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 Unicode MS" panose="020B0604020202020204" charset="-122"/>
                        <a:cs typeface="Aharoni" panose="02010803020104030203" pitchFamily="2" charset="-79"/>
                      </a:endParaRPr>
                    </a:p>
                  </a:txBody>
                  <a:tcPr marL="5715" marR="5715" marT="5715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i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 Unicode MS" panose="020B0604020202020204" charset="-122"/>
                          <a:cs typeface="Aharoni" panose="02010803020104030203" pitchFamily="2" charset="-79"/>
                        </a:rPr>
                        <a:t>65,65</a:t>
                      </a:r>
                      <a:endParaRPr lang="ru-RU" sz="1500" b="1" i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 Unicode MS" panose="020B0604020202020204" charset="-122"/>
                        <a:cs typeface="Aharoni" panose="02010803020104030203" pitchFamily="2" charset="-79"/>
                      </a:endParaRPr>
                    </a:p>
                  </a:txBody>
                  <a:tcPr marL="5715" marR="5715" marT="5715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i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 Unicode MS" panose="020B0604020202020204" charset="-122"/>
                          <a:cs typeface="Times New Roman" panose="02020603050405020304"/>
                        </a:rPr>
                        <a:t>62,11</a:t>
                      </a:r>
                      <a:endParaRPr lang="ru-RU" sz="1500" b="1" i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 Unicode MS" panose="020B0604020202020204" charset="-122"/>
                        <a:cs typeface="Times New Roman" panose="02020603050405020304"/>
                      </a:endParaRPr>
                    </a:p>
                  </a:txBody>
                  <a:tcPr marL="5715" marR="5715" marT="5715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i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 Unicode MS" panose="020B0604020202020204" charset="-122"/>
                          <a:cs typeface="Times New Roman" panose="02020603050405020304"/>
                        </a:rPr>
                        <a:t>57,91</a:t>
                      </a:r>
                      <a:endParaRPr lang="ru-RU" sz="1500" b="1" i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 Unicode MS" panose="020B0604020202020204" charset="-122"/>
                        <a:cs typeface="Times New Roman" panose="02020603050405020304"/>
                      </a:endParaRPr>
                    </a:p>
                  </a:txBody>
                  <a:tcPr marL="5715" marR="5715" marT="5715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5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Arial Unicode MS" panose="020B0604020202020204" charset="-122"/>
                          <a:ea typeface="+mn-ea"/>
                          <a:cs typeface="Times New Roman" panose="02020603050405020304"/>
                        </a:rPr>
                        <a:t>55,71</a:t>
                      </a:r>
                      <a:endParaRPr kumimoji="0" lang="ru-RU" sz="15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Arial Unicode MS" panose="020B0604020202020204" charset="-122"/>
                        <a:ea typeface="+mn-ea"/>
                        <a:cs typeface="Times New Roman" panose="02020603050405020304"/>
                      </a:endParaRPr>
                    </a:p>
                  </a:txBody>
                  <a:tcPr marL="5715" marR="5715" marT="5715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i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 Unicode MS" panose="020B0604020202020204" charset="-122"/>
                          <a:cs typeface="Times New Roman" panose="02020603050405020304"/>
                        </a:rPr>
                        <a:t>69,83</a:t>
                      </a:r>
                      <a:endParaRPr lang="ru-RU" sz="1500" b="1" i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 Unicode MS" panose="020B0604020202020204" charset="-122"/>
                        <a:cs typeface="Times New Roman" panose="02020603050405020304"/>
                      </a:endParaRPr>
                    </a:p>
                  </a:txBody>
                  <a:tcPr marL="5715" marR="5715" marT="5715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FF"/>
                    </a:solidFill>
                  </a:tcPr>
                </a:tc>
              </a:tr>
              <a:tr h="494954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Средний балл по РФ</a:t>
                      </a:r>
                      <a:endParaRPr lang="ru-RU" sz="1600" b="1" dirty="0" smtClean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marL="5546" marR="5546" marT="5546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-</a:t>
                      </a:r>
                      <a:endParaRPr lang="ru-RU" sz="20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marL="5546" marR="5546" marT="5546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i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 Unicode MS" panose="020B0604020202020204" charset="-122"/>
                          <a:cs typeface="Aharoni" panose="02010803020104030203" pitchFamily="2" charset="-79"/>
                        </a:rPr>
                        <a:t>63,65</a:t>
                      </a:r>
                      <a:endParaRPr lang="ru-RU" sz="1500" b="1" i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 Unicode MS" panose="020B0604020202020204" charset="-122"/>
                        <a:cs typeface="Aharoni" panose="02010803020104030203" pitchFamily="2" charset="-79"/>
                      </a:endParaRPr>
                    </a:p>
                  </a:txBody>
                  <a:tcPr marL="5715" marR="5715" marT="5715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i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 Unicode MS" panose="020B0604020202020204" charset="-122"/>
                          <a:cs typeface="Aharoni" panose="02010803020104030203" pitchFamily="2" charset="-79"/>
                        </a:rPr>
                        <a:t>67,76</a:t>
                      </a:r>
                      <a:endParaRPr lang="ru-RU" sz="1500" b="1" i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 Unicode MS" panose="020B0604020202020204" charset="-122"/>
                        <a:cs typeface="Aharoni" panose="02010803020104030203" pitchFamily="2" charset="-79"/>
                      </a:endParaRPr>
                    </a:p>
                  </a:txBody>
                  <a:tcPr marL="5715" marR="5715" marT="5715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i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 Unicode MS" panose="020B0604020202020204" charset="-122"/>
                          <a:cs typeface="Aharoni" panose="02010803020104030203" pitchFamily="2" charset="-79"/>
                        </a:rPr>
                        <a:t>«4»</a:t>
                      </a:r>
                      <a:endParaRPr lang="ru-RU" sz="1500" b="1" i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 Unicode MS" panose="020B0604020202020204" charset="-122"/>
                        <a:cs typeface="Aharoni" panose="02010803020104030203" pitchFamily="2" charset="-79"/>
                      </a:endParaRPr>
                    </a:p>
                  </a:txBody>
                  <a:tcPr marL="5715" marR="5715" marT="5715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i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 Unicode MS" panose="020B0604020202020204" charset="-122"/>
                          <a:cs typeface="Aharoni" panose="02010803020104030203" pitchFamily="2" charset="-79"/>
                        </a:rPr>
                        <a:t>65,51</a:t>
                      </a:r>
                      <a:endParaRPr lang="ru-RU" sz="1500" b="1" i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 Unicode MS" panose="020B0604020202020204" charset="-122"/>
                        <a:cs typeface="Aharoni" panose="02010803020104030203" pitchFamily="2" charset="-79"/>
                      </a:endParaRPr>
                    </a:p>
                  </a:txBody>
                  <a:tcPr marL="5715" marR="5715" marT="5715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i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 Unicode MS" panose="020B0604020202020204" charset="-122"/>
                          <a:cs typeface="Times New Roman" panose="02020603050405020304"/>
                        </a:rPr>
                        <a:t>60,87</a:t>
                      </a:r>
                      <a:endParaRPr lang="ru-RU" sz="1500" b="1" i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 Unicode MS" panose="020B0604020202020204" charset="-122"/>
                        <a:cs typeface="Times New Roman" panose="02020603050405020304"/>
                      </a:endParaRPr>
                    </a:p>
                  </a:txBody>
                  <a:tcPr marL="5715" marR="5715" marT="5715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i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 Unicode MS" panose="020B0604020202020204" charset="-122"/>
                          <a:cs typeface="Times New Roman" panose="02020603050405020304"/>
                        </a:rPr>
                        <a:t>58,74</a:t>
                      </a:r>
                      <a:endParaRPr lang="ru-RU" sz="1500" b="1" i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 Unicode MS" panose="020B0604020202020204" charset="-122"/>
                        <a:cs typeface="Times New Roman" panose="02020603050405020304"/>
                      </a:endParaRPr>
                    </a:p>
                  </a:txBody>
                  <a:tcPr marL="5715" marR="5715" marT="5715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5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Arial Unicode MS" panose="020B0604020202020204" charset="-122"/>
                          <a:ea typeface="+mn-ea"/>
                          <a:cs typeface="Times New Roman" panose="02020603050405020304"/>
                        </a:rPr>
                        <a:t>56,21</a:t>
                      </a:r>
                      <a:endParaRPr kumimoji="0" lang="ru-RU" sz="15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Arial Unicode MS" panose="020B0604020202020204" charset="-122"/>
                        <a:ea typeface="+mn-ea"/>
                        <a:cs typeface="Times New Roman" panose="02020603050405020304"/>
                      </a:endParaRPr>
                    </a:p>
                  </a:txBody>
                  <a:tcPr marL="5715" marR="5715" marT="5715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i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 Unicode MS" panose="020B0604020202020204" charset="-122"/>
                          <a:cs typeface="Times New Roman" panose="02020603050405020304"/>
                        </a:rPr>
                        <a:t>67,2</a:t>
                      </a:r>
                      <a:endParaRPr lang="ru-RU" sz="1500" b="1" i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 Unicode MS" panose="020B0604020202020204" charset="-122"/>
                        <a:cs typeface="Times New Roman" panose="02020603050405020304"/>
                      </a:endParaRPr>
                    </a:p>
                  </a:txBody>
                  <a:tcPr marL="5715" marR="5715" marT="5715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23728" y="1700808"/>
            <a:ext cx="7020272" cy="648072"/>
          </a:xfrm>
        </p:spPr>
        <p:txBody>
          <a:bodyPr/>
          <a:lstStyle/>
          <a:p>
            <a:r>
              <a:rPr lang="ru-RU" sz="1800" b="1" cap="small" spc="200" dirty="0">
                <a:solidFill>
                  <a:prstClr val="black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Результаты обучения выпускников </a:t>
            </a:r>
            <a:r>
              <a:rPr lang="ru-RU" sz="1800" b="1" cap="small" spc="200" dirty="0" smtClean="0">
                <a:solidFill>
                  <a:prstClr val="black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11 </a:t>
            </a:r>
            <a:r>
              <a:rPr lang="ru-RU" sz="1800" b="1" cap="small" spc="200" dirty="0">
                <a:solidFill>
                  <a:prstClr val="black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класса</a:t>
            </a:r>
            <a:br>
              <a:rPr lang="ru-RU" sz="1800" b="1" cap="small" spc="200" dirty="0">
                <a:solidFill>
                  <a:prstClr val="black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lang="ru-RU" sz="1800" b="1" cap="small" spc="200" dirty="0">
                <a:solidFill>
                  <a:prstClr val="black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(итоговые </a:t>
            </a:r>
            <a:r>
              <a:rPr lang="ru-RU" sz="1800" b="1" cap="small" spc="200" dirty="0" smtClean="0">
                <a:solidFill>
                  <a:prstClr val="black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отметки)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0272" y="2708920"/>
          <a:ext cx="8856983" cy="3532944"/>
        </p:xfrm>
        <a:graphic>
          <a:graphicData uri="http://schemas.openxmlformats.org/drawingml/2006/table">
            <a:tbl>
              <a:tblPr/>
              <a:tblGrid>
                <a:gridCol w="406784"/>
                <a:gridCol w="1842153"/>
                <a:gridCol w="459448"/>
                <a:gridCol w="459448"/>
                <a:gridCol w="459448"/>
                <a:gridCol w="459448"/>
                <a:gridCol w="420949"/>
                <a:gridCol w="459448"/>
                <a:gridCol w="459448"/>
                <a:gridCol w="459448"/>
                <a:gridCol w="399583"/>
                <a:gridCol w="428563"/>
                <a:gridCol w="428563"/>
                <a:gridCol w="428563"/>
                <a:gridCol w="428563"/>
                <a:gridCol w="428563"/>
                <a:gridCol w="428563"/>
              </a:tblGrid>
              <a:tr h="2298650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fontAlgn="ctr"/>
                      <a:r>
                        <a:rPr lang="ru-RU" sz="1300" b="1" i="0" u="none" strike="noStrike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КЛАСС</a:t>
                      </a:r>
                      <a:endParaRPr lang="ru-RU" sz="1300" b="1" i="0" u="none" strike="noStrike" dirty="0" smtClean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endParaRPr lang="ru-RU" sz="1300" b="1" i="0" u="none" strike="noStrike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endParaRPr lang="ru-RU" sz="1300" b="1" i="0" u="none" strike="noStrik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r>
                        <a:rPr lang="ru-RU" sz="1300" b="1" i="0" u="none" strike="noStrik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Фамилия, Имя</a:t>
                      </a:r>
                      <a:endParaRPr lang="ru-RU" sz="1300" b="1" i="0" u="none" strike="noStrik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204" marR="6204" marT="620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ECCF3">
                        <a:lumMod val="20000"/>
                        <a:lumOff val="80000"/>
                      </a:srgbClr>
                    </a:solidFill>
                  </a:tcPr>
                </a:tc>
                <a:tc hMerge="1">
                  <a:tcPr marL="6204" marR="6204" marT="620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fontAlgn="ctr"/>
                      <a:r>
                        <a:rPr lang="ru-RU" sz="1300" b="1" i="0" u="none" strike="noStrik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Русский язык</a:t>
                      </a:r>
                      <a:endParaRPr lang="ru-RU" sz="1300" b="1" i="0" u="none" strike="noStrik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204" marR="6204" marT="6204" marB="0" vert="vert27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ECCF3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fontAlgn="ctr"/>
                      <a:r>
                        <a:rPr lang="ru-RU" sz="1300" b="1" i="0" u="none" strike="noStrik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Литература</a:t>
                      </a:r>
                      <a:endParaRPr lang="ru-RU" sz="1300" b="1" i="0" u="none" strike="noStrik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204" marR="6204" marT="6204" marB="0" vert="vert27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ECCF3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fontAlgn="ctr"/>
                      <a:r>
                        <a:rPr lang="ru-RU" sz="1300" b="1" i="0" u="none" strike="noStrik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Английский </a:t>
                      </a:r>
                      <a:r>
                        <a:rPr lang="ru-RU" sz="1300" b="1" i="0" u="none" strike="noStrik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язык</a:t>
                      </a:r>
                      <a:endParaRPr lang="ru-RU" sz="1300" b="1" i="0" u="none" strike="noStrik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204" marR="6204" marT="6204" marB="0" vert="vert27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ECCF3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fontAlgn="ctr"/>
                      <a:r>
                        <a:rPr lang="ru-RU" sz="1300" b="1" i="0" u="none" strike="noStrik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1300" b="1" i="0" u="none" strike="noStrik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204" marR="6204" marT="6204" marB="0" vert="vert27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ECCF3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fontAlgn="ctr"/>
                      <a:r>
                        <a:rPr lang="ru-RU" sz="1300" b="1" i="0" u="none" strike="noStrik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Информатика и ИКТ</a:t>
                      </a:r>
                      <a:endParaRPr lang="ru-RU" sz="1300" b="1" i="0" u="none" strike="noStrik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204" marR="6204" marT="6204" marB="0" vert="vert27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ECCF3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fontAlgn="ctr"/>
                      <a:r>
                        <a:rPr lang="ru-RU" sz="1300" b="1" i="0" u="none" strike="noStrik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История</a:t>
                      </a:r>
                      <a:endParaRPr lang="ru-RU" sz="1300" b="1" i="0" u="none" strike="noStrik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204" marR="6204" marT="6204" marB="0" vert="vert27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ECCF3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fontAlgn="ctr"/>
                      <a:r>
                        <a:rPr lang="ru-RU" sz="1300" b="1" i="0" u="none" strike="noStrik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Обществознание</a:t>
                      </a:r>
                      <a:endParaRPr lang="ru-RU" sz="1300" b="1" i="0" u="none" strike="noStrik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204" marR="6204" marT="6204" marB="0" vert="vert27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ECCF3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fontAlgn="ctr"/>
                      <a:r>
                        <a:rPr lang="ru-RU" sz="1300" b="1" i="0" u="none" strike="noStrik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География</a:t>
                      </a:r>
                      <a:endParaRPr lang="ru-RU" sz="1300" b="1" i="0" u="none" strike="noStrik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204" marR="6204" marT="6204" marB="0" vert="vert27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ECCF3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fontAlgn="ctr"/>
                      <a:r>
                        <a:rPr lang="ru-RU" sz="1300" b="1" i="0" u="none" strike="noStrik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Физика </a:t>
                      </a:r>
                      <a:endParaRPr lang="ru-RU" sz="1300" b="1" i="0" u="none" strike="noStrik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204" marR="6204" marT="6204" marB="0" vert="vert27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ECCF3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fontAlgn="ctr"/>
                      <a:r>
                        <a:rPr lang="ru-RU" sz="1300" b="1" i="0" u="none" strike="noStrik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Химия</a:t>
                      </a:r>
                      <a:endParaRPr lang="ru-RU" sz="1300" b="1" i="0" u="none" strike="noStrik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204" marR="6204" marT="6204" marB="0" vert="vert27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ECCF3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fontAlgn="ctr"/>
                      <a:r>
                        <a:rPr lang="ru-RU" sz="1300" b="1" i="0" u="none" strike="noStrik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Биология</a:t>
                      </a:r>
                      <a:endParaRPr lang="ru-RU" sz="1300" b="1" i="0" u="none" strike="noStrik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204" marR="6204" marT="6204" marB="0" vert="vert27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ECCF3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fontAlgn="ctr"/>
                      <a:r>
                        <a:rPr lang="ru-RU" sz="1300" b="1" i="0" u="none" strike="noStrik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ОБЗР</a:t>
                      </a:r>
                      <a:endParaRPr lang="ru-RU" sz="1300" b="1" i="0" u="none" strike="noStrik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204" marR="6204" marT="6204" marB="0" vert="vert27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ECCF3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fontAlgn="ctr"/>
                      <a:r>
                        <a:rPr lang="ru-RU" sz="1300" b="1" i="0" u="none" strike="noStrik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Физкультура</a:t>
                      </a:r>
                      <a:endParaRPr lang="ru-RU" sz="1300" b="1" i="0" u="none" strike="noStrik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204" marR="6204" marT="6204" marB="0" vert="vert27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ECCF3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fontAlgn="ctr"/>
                      <a:r>
                        <a:rPr lang="ru-RU" sz="1300" b="1" i="0" u="none" strike="noStrik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Индивидуальный проект</a:t>
                      </a:r>
                      <a:endParaRPr lang="ru-RU" sz="1300" b="1" i="0" u="none" strike="noStrik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204" marR="6204" marT="6204" marB="0" vert="vert27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ECCF3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Русское речевое общение</a:t>
                      </a:r>
                      <a:endParaRPr lang="ru-RU" sz="1300" b="1" i="0" u="none" strike="noStrik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204" marR="6204" marT="6204" marB="0" vert="vert27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ECCF3">
                        <a:lumMod val="20000"/>
                        <a:lumOff val="80000"/>
                      </a:srgbClr>
                    </a:solidFill>
                  </a:tcPr>
                </a:tc>
              </a:tr>
              <a:tr h="49537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fontAlgn="ctr"/>
                      <a:r>
                        <a:rPr lang="ru-RU" sz="1200" b="0" i="0" u="none" strike="noStrik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 b="0" i="0" u="none" strike="noStrik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204" marR="6204" marT="620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выпускник 1 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 marL="114300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400" b="1" i="0" u="none" strike="noStrike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204" marR="6204" marT="620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400" b="1" i="0" u="none" strike="noStrike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204" marR="6204" marT="620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204" marR="6204" marT="620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99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400" b="1" i="0" u="none" strike="noStrike" dirty="0">
                        <a:solidFill>
                          <a:srgbClr val="0099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204" marR="6204" marT="620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algn="ctr" rtl="0" eaLnBrk="1" fontAlgn="ctr" latinLnBrk="0" hangingPunct="1"/>
                      <a:r>
                        <a:rPr kumimoji="0" lang="ru-RU" sz="1400" b="1" i="0" u="none" strike="noStrike" kern="120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kumimoji="0" lang="ru-RU" sz="1400" b="1" i="0" u="none" strike="noStrike" kern="1200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204" marR="6204" marT="620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kumimoji="0" lang="ru-RU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204" marR="6204" marT="620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400" b="1" i="0" u="none" strike="noStrike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204" marR="6204" marT="620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400" b="1" i="0" u="none" strike="noStrike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204" marR="6204" marT="620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400" b="1" i="0" u="none" strike="noStrike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204" marR="6204" marT="620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204" marR="6204" marT="620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400" b="1" i="0" u="none" strike="noStrike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204" marR="6204" marT="620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400" b="1" i="0" u="none" strike="noStrike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204" marR="6204" marT="620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400" b="1" i="0" u="none" strike="noStrike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204" marR="6204" marT="620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400" b="1" i="0" u="none" strike="noStrike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204" marR="6204" marT="620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400" b="1" i="0" u="none" strike="noStrike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204" marR="6204" marT="620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59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200" b="0" i="0" u="none" strike="noStrik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200" b="0" i="0" u="none" strike="noStrike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endParaRPr lang="ru-RU" sz="1200" b="0" i="0" u="none" strike="noStrik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204" marR="6204" marT="620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выпускник 2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 marL="114300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400" b="1" i="0" u="none" strike="noStrike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204" marR="6204" marT="620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400" b="1" i="0" u="none" strike="noStrike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204" marR="6204" marT="620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400" b="1" i="0" u="none" strike="noStrike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204" marR="6204" marT="620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99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400" b="1" i="0" u="none" strike="noStrike" dirty="0">
                        <a:solidFill>
                          <a:srgbClr val="0099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204" marR="6204" marT="620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algn="ctr" rtl="0" eaLnBrk="1" fontAlgn="ctr" latinLnBrk="0" hangingPunct="1"/>
                      <a:r>
                        <a:rPr kumimoji="0" lang="ru-RU" sz="1400" b="1" i="0" u="none" strike="noStrike" kern="120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kumimoji="0" lang="ru-RU" sz="1400" b="1" i="0" u="none" strike="noStrike" kern="1200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204" marR="6204" marT="620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kumimoji="0" lang="ru-RU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204" marR="6204" marT="620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400" b="1" i="0" u="none" strike="noStrike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204" marR="6204" marT="620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400" b="1" i="0" u="none" strike="noStrike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204" marR="6204" marT="620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400" b="1" i="0" u="none" strike="noStrike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204" marR="6204" marT="620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400" b="1" i="0" u="none" strike="noStrike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204" marR="6204" marT="620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400" b="1" i="0" u="none" strike="noStrike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204" marR="6204" marT="620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400" b="1" i="0" u="none" strike="noStrike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204" marR="6204" marT="620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400" b="1" i="0" u="none" strike="noStrike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204" marR="6204" marT="620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400" b="1" i="0" u="none" strike="noStrike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204" marR="6204" marT="620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400" b="1" i="0" u="none" strike="noStrike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204" marR="6204" marT="620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6377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fontAlgn="ctr"/>
                      <a:r>
                        <a:rPr lang="ru-RU" sz="1200" b="0" i="0" u="none" strike="noStrik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200" b="0" i="0" u="none" strike="noStrik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204" marR="6204" marT="620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выпускник 3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 marL="114300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400" b="1" i="0" u="none" strike="noStrike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204" marR="6204" marT="620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400" b="1" i="0" u="none" strike="noStrike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204" marR="6204" marT="620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400" b="1" i="0" u="none" strike="noStrike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204" marR="6204" marT="620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99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400" b="1" i="0" u="none" strike="noStrike" dirty="0">
                        <a:solidFill>
                          <a:srgbClr val="0099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204" marR="6204" marT="620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algn="ctr" rtl="0" eaLnBrk="1" fontAlgn="ctr" latinLnBrk="0" hangingPunct="1"/>
                      <a:r>
                        <a:rPr kumimoji="0" lang="ru-RU" sz="1400" b="1" i="0" u="none" strike="noStrike" kern="120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kumimoji="0" lang="ru-RU" sz="1400" b="1" i="0" u="none" strike="noStrike" kern="1200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204" marR="6204" marT="620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kumimoji="0" lang="ru-RU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204" marR="6204" marT="620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400" b="1" i="0" u="none" strike="noStrike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204" marR="6204" marT="620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400" b="1" i="0" u="none" strike="noStrike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204" marR="6204" marT="620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400" b="1" i="0" u="none" strike="noStrike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204" marR="6204" marT="620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400" b="1" i="0" u="none" strike="noStrike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204" marR="6204" marT="620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400" b="1" i="0" u="none" strike="noStrike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204" marR="6204" marT="620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400" b="1" i="0" u="none" strike="noStrike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204" marR="6204" marT="620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400" b="1" i="0" u="none" strike="noStrike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204" marR="6204" marT="620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400" b="1" i="0" u="none" strike="noStrike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204" marR="6204" marT="620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400" b="1" i="0" u="none" strike="noStrike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204" marR="6204" marT="620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69200"/>
            <a:ext cx="2604338" cy="151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6" y="0"/>
            <a:ext cx="2281436" cy="2281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11525" y="116632"/>
            <a:ext cx="5832475" cy="1179512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000" b="1" dirty="0" smtClean="0">
                <a:latin typeface="Cambria" panose="02040503050406030204" pitchFamily="18" charset="0"/>
              </a:rPr>
              <a:t>Сведения о выпускниках 11 класса </a:t>
            </a:r>
            <a:br>
              <a:rPr lang="ru-RU" sz="2000" b="1" dirty="0" smtClean="0">
                <a:latin typeface="Cambria" panose="02040503050406030204" pitchFamily="18" charset="0"/>
              </a:rPr>
            </a:br>
            <a:r>
              <a:rPr lang="ru-RU" sz="2000" b="1" dirty="0" smtClean="0">
                <a:latin typeface="Cambria" panose="02040503050406030204" pitchFamily="18" charset="0"/>
              </a:rPr>
              <a:t>2026 года </a:t>
            </a:r>
            <a:endParaRPr lang="ru-RU" sz="2000" b="1" dirty="0" smtClean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19503" y="1978474"/>
          <a:ext cx="9061122" cy="4204817"/>
        </p:xfrm>
        <a:graphic>
          <a:graphicData uri="http://schemas.openxmlformats.org/drawingml/2006/table">
            <a:tbl>
              <a:tblPr/>
              <a:tblGrid>
                <a:gridCol w="1622425"/>
                <a:gridCol w="2235835"/>
                <a:gridCol w="1470332"/>
                <a:gridCol w="1920875"/>
                <a:gridCol w="953770"/>
                <a:gridCol w="857885"/>
              </a:tblGrid>
              <a:tr h="888335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</a:t>
                      </a:r>
                      <a:endParaRPr lang="ru-RU" sz="180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2" marR="5592" marT="5592" marB="0" anchor="ctr">
                    <a:lnL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Название ОО</a:t>
                      </a:r>
                      <a:endParaRPr lang="ru-RU" sz="1800" b="1" i="0" u="none" strike="noStrike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2" marR="5592" marT="5592" marB="0" anchor="ctr">
                    <a:lnL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Название факультета</a:t>
                      </a:r>
                      <a:endParaRPr lang="ru-RU" sz="1800" b="1" i="0" u="none" strike="noStrike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2" marR="5592" marT="5592" marB="0" anchor="ctr"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Направление</a:t>
                      </a:r>
                      <a:endParaRPr lang="ru-RU" sz="1800" b="1" i="0" u="none" strike="noStrike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2" marR="5592" marT="5592" marB="0" anchor="ctr"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 обучения</a:t>
                      </a:r>
                      <a:endParaRPr lang="ru-RU" sz="1800" b="1" i="0" u="none" strike="noStrike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2" marR="5592" marT="5592" marB="0" anchor="ctr"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cPr marL="5592" marR="5592" marT="5592" marB="0" anchor="ctr"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767849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выпускник 1 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 marL="114300" marR="9525" marT="9525" marB="0" anchor="ctr">
                    <a:lnL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0" i="0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Институт бизнеса и дизайна</a:t>
                      </a:r>
                      <a:endParaRPr lang="ru-RU" sz="1800" b="0" i="0" u="none" strike="noStrike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2" marR="5592" marT="5592" marB="0" anchor="ctr">
                    <a:lnL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Дизайн </a:t>
                      </a:r>
                      <a:endParaRPr lang="ru-RU" sz="18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2" marR="5592" marT="5592" marB="0" anchor="ctr"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АРТ-фэшн</a:t>
                      </a:r>
                      <a:endParaRPr lang="ru-RU" sz="18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2" marR="5592" marT="5592" marB="0" anchor="ctr"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очная</a:t>
                      </a:r>
                      <a:endParaRPr lang="ru-RU" sz="16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2" marR="5592" marT="5592" marB="0" anchor="ctr"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платная</a:t>
                      </a:r>
                      <a:endParaRPr lang="ru-RU" sz="1600" b="0" i="0" u="none" strike="noStrike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2" marR="5592" marT="5592" marB="0" anchor="ctr"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792088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выпускник 2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 marL="114300" marR="9525" marT="9525" marB="0" anchor="ctr">
                    <a:lnL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0" i="0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Московский университет им. А.С. Грибоедова</a:t>
                      </a:r>
                      <a:endParaRPr lang="ru-RU" sz="1800" b="0" i="0" u="none" strike="noStrike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2" marR="5592" marT="5592" marB="0" anchor="ctr">
                    <a:lnL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0" i="0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Журналистика</a:t>
                      </a:r>
                      <a:endParaRPr lang="ru-RU" sz="1800" b="0" i="0" u="none" strike="noStrike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2" marR="5592" marT="5592" marB="0" anchor="ctr"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Журналистика</a:t>
                      </a:r>
                      <a:endParaRPr lang="ru-RU" sz="18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2" marR="5592" marT="5592" marB="0" anchor="ctr"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очная</a:t>
                      </a:r>
                      <a:endParaRPr lang="ru-RU" sz="16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2" marR="5592" marT="5592" marB="0" anchor="ctr"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600" b="0" i="0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платная</a:t>
                      </a:r>
                      <a:endParaRPr lang="ru-RU" sz="1600" b="0" i="0" u="none" strike="noStrike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2" marR="5592" marT="5592" marB="0" anchor="ctr"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792088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выпускник 3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 marL="114300" marR="9525" marT="9525" marB="0" anchor="ctr">
                    <a:lnL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Российский университет спорта ГЦОЛИФК</a:t>
                      </a:r>
                      <a:endParaRPr lang="ru-RU" sz="18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2" marR="5592" marT="5592" marB="0" anchor="ctr">
                    <a:lnL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Адаптивная физическая культура</a:t>
                      </a:r>
                      <a:endParaRPr lang="ru-RU" sz="18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2" marR="5592" marT="5592" marB="0" anchor="ctr"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Физическая реабилитация, массаж и оздоровительная физическая культура</a:t>
                      </a:r>
                      <a:endParaRPr kumimoji="0" lang="ru-RU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2" marR="5592" marT="5592" marB="0" anchor="ctr"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очная</a:t>
                      </a:r>
                      <a:endParaRPr lang="ru-RU" sz="16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2" marR="5592" marT="5592" marB="0" anchor="ctr"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платная</a:t>
                      </a:r>
                      <a:endParaRPr lang="ru-RU" sz="1600" b="0" i="0" u="none" strike="noStrike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2" marR="5592" marT="5592" marB="0" anchor="ctr"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pic>
        <p:nvPicPr>
          <p:cNvPr id="5" name="Рисунок 1" descr="62373"/>
          <p:cNvPicPr>
            <a:picLocks noChangeAspect="1" noChangeArrowheads="1"/>
          </p:cNvPicPr>
          <p:nvPr/>
        </p:nvPicPr>
        <p:blipFill>
          <a:blip r:embed="rId1" cstate="print"/>
          <a:srcRect r="26922"/>
          <a:stretch>
            <a:fillRect/>
          </a:stretch>
        </p:blipFill>
        <p:spPr bwMode="auto">
          <a:xfrm rot="21418071">
            <a:off x="34562" y="-881"/>
            <a:ext cx="1804435" cy="1964015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sp>
        <p:nvSpPr>
          <p:cNvPr id="7" name="Номер слайда 3"/>
          <p:cNvSpPr>
            <a:spLocks noGrp="1"/>
          </p:cNvSpPr>
          <p:nvPr>
            <p:ph type="sldNum" sz="quarter" idx="12"/>
          </p:nvPr>
        </p:nvSpPr>
        <p:spPr>
          <a:xfrm rot="20769436">
            <a:off x="1622425" y="317500"/>
            <a:ext cx="1538288" cy="6096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 свидания, ЛИЦЕЙ !!!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611505" y="1484630"/>
          <a:ext cx="8236585" cy="3934460"/>
        </p:xfrm>
        <a:graphic>
          <a:graphicData uri="http://schemas.openxmlformats.org/drawingml/2006/table">
            <a:tbl>
              <a:tblPr firstRow="1" firstCol="1" bandRow="1"/>
              <a:tblGrid>
                <a:gridCol w="4401820"/>
                <a:gridCol w="616585"/>
                <a:gridCol w="651510"/>
                <a:gridCol w="610870"/>
                <a:gridCol w="652145"/>
                <a:gridCol w="657225"/>
                <a:gridCol w="646430"/>
              </a:tblGrid>
              <a:tr h="278765">
                <a:tc rowSpan="2">
                  <a:txBody>
                    <a:bodyPr/>
                    <a:lstStyle/>
                    <a:p>
                      <a:pPr marL="71755" marR="36195"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ФИО</a:t>
                      </a:r>
                      <a:endParaRPr lang="ru-RU" sz="11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46332" marR="46332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Предметы</a:t>
                      </a:r>
                      <a:endParaRPr lang="ru-RU" sz="11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46332" marR="463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 marL="46332" marR="463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 marL="46332" marR="463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46332" marR="463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6910">
                <a:tc vMerge="1">
                  <a:tcPr/>
                </a:tc>
                <a:tc>
                  <a:txBody>
                    <a:bodyPr/>
                    <a:lstStyle/>
                    <a:p>
                      <a:pPr marL="36195" marR="36195"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Русский язык</a:t>
                      </a:r>
                      <a:endParaRPr lang="ru-RU" sz="16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46332" marR="46332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Математика</a:t>
                      </a:r>
                      <a:endParaRPr lang="ru-RU" sz="16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46332" marR="46332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Биология</a:t>
                      </a:r>
                      <a:endParaRPr lang="ru-RU" sz="16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46332" marR="46332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Английский язык</a:t>
                      </a:r>
                      <a:endParaRPr lang="ru-RU" sz="16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46332" marR="46332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Химия </a:t>
                      </a:r>
                      <a:endParaRPr lang="ru-RU" sz="16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46332" marR="46332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Информатика</a:t>
                      </a:r>
                      <a:endParaRPr lang="ru-RU" sz="16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46332" marR="46332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6565">
                <a:tc>
                  <a:txBody>
                    <a:bodyPr/>
                    <a:lstStyle/>
                    <a:p>
                      <a:r>
                        <a:rPr lang="ru-RU" dirty="0"/>
                        <a:t>ученик 1 </a:t>
                      </a:r>
                      <a:endParaRPr lang="ru-RU" dirty="0"/>
                    </a:p>
                  </a:txBody>
                  <a:tcPr marL="1143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+</a:t>
                      </a:r>
                      <a:endParaRPr lang="ru-RU" sz="11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46332" marR="463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+</a:t>
                      </a:r>
                      <a:endParaRPr lang="ru-RU" sz="110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46332" marR="463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36195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100" dirty="0" smtClean="0"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+</a:t>
                      </a:r>
                      <a:endParaRPr lang="ru-RU" sz="1100" dirty="0" smtClean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  <a:p>
                      <a:pPr marR="36195" algn="ctr"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46332" marR="463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46332" marR="463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+</a:t>
                      </a:r>
                      <a:endParaRPr lang="ru-RU" sz="11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46332" marR="463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46332" marR="463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7040">
                <a:tc>
                  <a:txBody>
                    <a:bodyPr/>
                    <a:lstStyle/>
                    <a:p>
                      <a:r>
                        <a:rPr lang="ru-RU" dirty="0"/>
                        <a:t>ученик 2</a:t>
                      </a:r>
                      <a:endParaRPr lang="ru-RU" dirty="0"/>
                    </a:p>
                  </a:txBody>
                  <a:tcPr marL="1143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+</a:t>
                      </a:r>
                      <a:endParaRPr lang="ru-RU" sz="11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46332" marR="463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+</a:t>
                      </a:r>
                      <a:endParaRPr lang="ru-RU" sz="11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46332" marR="463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46332" marR="463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36195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100" dirty="0" smtClean="0"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+</a:t>
                      </a:r>
                      <a:endParaRPr lang="ru-RU" sz="1100" dirty="0" smtClean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  <a:p>
                      <a:pPr marR="36195" algn="ctr"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46332" marR="463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46332" marR="463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+</a:t>
                      </a:r>
                      <a:endParaRPr lang="ru-RU" sz="11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46332" marR="463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7675">
                <a:tc>
                  <a:txBody>
                    <a:bodyPr/>
                    <a:lstStyle/>
                    <a:p>
                      <a:r>
                        <a:rPr lang="ru-RU" dirty="0"/>
                        <a:t>ученик 3</a:t>
                      </a:r>
                      <a:endParaRPr lang="ru-RU" dirty="0"/>
                    </a:p>
                  </a:txBody>
                  <a:tcPr marL="1143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+</a:t>
                      </a:r>
                      <a:endParaRPr lang="ru-RU" sz="110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46332" marR="463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+</a:t>
                      </a:r>
                      <a:endParaRPr lang="ru-RU" sz="11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46332" marR="463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46332" marR="463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46332" marR="463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46332" marR="463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46332" marR="463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7505">
                <a:tc>
                  <a:txBody>
                    <a:bodyPr/>
                    <a:lstStyle/>
                    <a:p>
                      <a:r>
                        <a:rPr lang="ru-RU" dirty="0"/>
                        <a:t>ученик 4</a:t>
                      </a:r>
                      <a:endParaRPr lang="ru-RU" dirty="0"/>
                    </a:p>
                  </a:txBody>
                  <a:tcPr marL="1143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+</a:t>
                      </a:r>
                      <a:endParaRPr lang="ru-RU" sz="110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46332" marR="463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+</a:t>
                      </a:r>
                      <a:endParaRPr lang="ru-RU" sz="11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46332" marR="463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46332" marR="463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46332" marR="463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46332" marR="463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46332" marR="463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4339" name="Rectangle 1"/>
          <p:cNvSpPr>
            <a:spLocks noChangeArrowheads="1"/>
          </p:cNvSpPr>
          <p:nvPr/>
        </p:nvSpPr>
        <p:spPr bwMode="auto">
          <a:xfrm>
            <a:off x="2068024" y="424571"/>
            <a:ext cx="7075976" cy="646331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anchor="ctr">
            <a:spAutoFit/>
          </a:bodyPr>
          <a:lstStyle>
            <a:lvl1pPr eaLnBrk="0" hangingPunct="0">
              <a:tabLst>
                <a:tab pos="58864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58864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58864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58864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58864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8864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8864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8864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8864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3600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                 </a:t>
            </a:r>
            <a:r>
              <a:rPr lang="ru-RU" altLang="ru-RU" sz="3600" dirty="0" smtClean="0">
                <a:solidFill>
                  <a:srgbClr val="A5B592">
                    <a:lumMod val="50000"/>
                  </a:srgbClr>
                </a:solidFill>
                <a:cs typeface="Times New Roman" panose="02020603050405020304" pitchFamily="18" charset="0"/>
              </a:rPr>
              <a:t>Участники ОГЭ - 2026</a:t>
            </a:r>
            <a:endParaRPr lang="ru-RU" altLang="ru-RU" sz="3600" dirty="0" smtClean="0">
              <a:solidFill>
                <a:srgbClr val="A5B592">
                  <a:lumMod val="50000"/>
                </a:srgb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Содержимое 8"/>
          <p:cNvGraphicFramePr>
            <a:graphicFrameLocks noGrp="1"/>
          </p:cNvGraphicFramePr>
          <p:nvPr>
            <p:ph idx="1"/>
          </p:nvPr>
        </p:nvGraphicFramePr>
        <p:xfrm>
          <a:off x="18373" y="1340768"/>
          <a:ext cx="9125585" cy="5354320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{125E5076-3810-47DD-B79F-674D7AD40C01}</a:tableStyleId>
              </a:tblPr>
              <a:tblGrid>
                <a:gridCol w="3742055"/>
                <a:gridCol w="1023594"/>
                <a:gridCol w="1023594"/>
                <a:gridCol w="1146561"/>
                <a:gridCol w="1146561"/>
                <a:gridCol w="1043177"/>
              </a:tblGrid>
              <a:tr h="76748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ФИО</a:t>
                      </a:r>
                      <a:r>
                        <a:rPr lang="ru-RU" sz="14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46" marR="5546" marT="5546" marB="0" anchor="ctr">
                    <a:lnL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Итоговое </a:t>
                      </a:r>
                      <a:r>
                        <a:rPr lang="ru-RU" sz="1400" b="1" i="0" u="none" strike="noStrike" dirty="0" err="1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собеседо-вание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46" marR="5546" marT="5546" marB="0" anchor="ctr">
                    <a:lnL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AF8FE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Русский язык 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46" marR="5546" marT="5546" marB="0" anchor="ctr">
                    <a:lnL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AF8FE"/>
                    </a:solidFill>
                  </a:tcPr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1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1400" b="1" i="0" u="none" strike="noStrike" dirty="0" smtClean="0">
                        <a:solidFill>
                          <a:schemeClr val="accent6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46" marR="5546" marT="5546" marB="0" anchor="ctr">
                    <a:lnL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cPr/>
                </a:tc>
              </a:tr>
              <a:tr h="463388">
                <a:tc vMerge="1"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Балл/зачёт</a:t>
                      </a:r>
                      <a:endParaRPr lang="ru-RU" sz="1200" b="1" i="0" u="none" strike="noStrike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46" marR="5546" marT="5546" marB="0" anchor="ctr">
                    <a:lnL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AF8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Первичный балл </a:t>
                      </a:r>
                      <a:endParaRPr lang="ru-RU" sz="1200" b="1" i="0" u="none" strike="noStrike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46" marR="5546" marT="5546" marB="0" anchor="ctr">
                    <a:lnL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AF8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Оценка</a:t>
                      </a:r>
                      <a:endParaRPr lang="ru-RU" sz="12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46" marR="5546" marT="5546" marB="0" anchor="ctr">
                    <a:lnL w="1905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AF8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Первичный балл </a:t>
                      </a:r>
                      <a:endParaRPr lang="ru-RU" sz="1200" b="1" i="0" u="none" strike="noStrike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46" marR="5546" marT="5546" marB="0" anchor="ctr">
                    <a:lnL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Оценка</a:t>
                      </a:r>
                      <a:endParaRPr lang="ru-RU" sz="12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46" marR="5546" marT="5546" marB="0" anchor="ctr">
                    <a:lnL w="1905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57145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ученик 1 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 marL="114300" marR="9525" marT="9525" marB="0" anchor="ctr">
                    <a:lnL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14/+</a:t>
                      </a:r>
                      <a:endParaRPr lang="ru-RU" sz="1400" b="1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46" marR="5546" marT="5546" marB="0" anchor="ctr">
                    <a:lnL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AF8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35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 marL="5546" marR="5546" marT="5546" marB="0" anchor="ctr">
                    <a:lnL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AF8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7033"/>
                          </a:solidFill>
                          <a:latin typeface="Arial Black" panose="020B0A04020102020204" pitchFamily="34" charset="0"/>
                        </a:rPr>
                        <a:t>«5»</a:t>
                      </a:r>
                      <a:endParaRPr lang="ru-RU" b="1" dirty="0">
                        <a:solidFill>
                          <a:srgbClr val="007033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 marL="5546" marR="5546" marT="5546" marB="0" anchor="ctr">
                    <a:lnL w="1905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AF8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26</a:t>
                      </a:r>
                      <a:endParaRPr lang="ru-RU" sz="1400" b="1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 Black" panose="020B0A04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5546" marR="5546" marT="5546" marB="0" anchor="ctr">
                    <a:lnL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7033"/>
                          </a:solidFill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«5»</a:t>
                      </a:r>
                      <a:endParaRPr lang="ru-RU" sz="1600" b="1" i="0" u="none" strike="noStrike" dirty="0">
                        <a:solidFill>
                          <a:srgbClr val="007033"/>
                        </a:solidFill>
                        <a:latin typeface="Arial Black" panose="020B0A04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5546" marR="5546" marT="5546" marB="0" anchor="ctr">
                    <a:lnL w="1905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71578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ученик 2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 marL="114300" marR="9525" marT="9525" marB="0" anchor="ctr">
                    <a:lnL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20/+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46" marR="5546" marT="5546" marB="0" anchor="ctr">
                    <a:lnL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AF8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31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 marL="5546" marR="5546" marT="5546" marB="0" anchor="ctr">
                    <a:lnL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AF8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70C0"/>
                          </a:solidFill>
                          <a:latin typeface="Arial Black" panose="020B0A04020102020204" pitchFamily="34" charset="0"/>
                        </a:rPr>
                        <a:t>«</a:t>
                      </a:r>
                      <a:r>
                        <a:rPr lang="en-US" b="1" dirty="0" smtClean="0">
                          <a:solidFill>
                            <a:srgbClr val="0070C0"/>
                          </a:solidFill>
                          <a:latin typeface="Arial Black" panose="020B0A04020102020204" pitchFamily="34" charset="0"/>
                        </a:rPr>
                        <a:t>4</a:t>
                      </a:r>
                      <a:r>
                        <a:rPr lang="ru-RU" b="1" dirty="0" smtClean="0">
                          <a:solidFill>
                            <a:srgbClr val="0070C0"/>
                          </a:solidFill>
                          <a:latin typeface="Arial Black" panose="020B0A04020102020204" pitchFamily="34" charset="0"/>
                        </a:rPr>
                        <a:t>»</a:t>
                      </a:r>
                      <a:endParaRPr lang="ru-RU" b="1" dirty="0">
                        <a:solidFill>
                          <a:srgbClr val="0070C0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 marL="5546" marR="5546" marT="5546" marB="0" anchor="ctr">
                    <a:lnL w="1905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AF8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5546" marR="5546" marT="5546" marB="0" anchor="ctr">
                    <a:lnL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70C0"/>
                          </a:solidFill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«4»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latin typeface="Arial Black" panose="020B0A04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5546" marR="5546" marT="5546" marB="0" anchor="ctr">
                    <a:lnL w="1905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99853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ученик 3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 marL="114300" marR="9525" marT="9525" marB="0" anchor="ctr">
                    <a:lnL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15/+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46" marR="5546" marT="5546" marB="0" anchor="ctr">
                    <a:lnL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AF8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25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 marL="5546" marR="5546" marT="5546" marB="0" anchor="ctr">
                    <a:lnL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AF8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Arial Black" panose="020B0A04020102020204" pitchFamily="34" charset="0"/>
                        </a:rPr>
                        <a:t>«3»</a:t>
                      </a:r>
                      <a:endParaRPr lang="ru-RU" b="1" dirty="0">
                        <a:solidFill>
                          <a:srgbClr val="FF0000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 marL="5546" marR="5546" marT="5546" marB="0" anchor="ctr">
                    <a:lnL w="1905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AF8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5546" marR="5546" marT="5546" marB="0" anchor="ctr">
                    <a:lnL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FF0000"/>
                          </a:solidFill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«3»</a:t>
                      </a:r>
                      <a:endParaRPr lang="ru-RU" sz="1600" b="1" i="0" u="none" strike="noStrike" dirty="0">
                        <a:solidFill>
                          <a:srgbClr val="FF0000"/>
                        </a:solidFill>
                        <a:latin typeface="Arial Black" panose="020B0A04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5546" marR="5546" marT="5546" marB="0" anchor="ctr">
                    <a:lnL w="1905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99853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ученик 4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 marL="114300" marR="9525" marT="9525" marB="0" anchor="ctr">
                    <a:lnL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13/+</a:t>
                      </a:r>
                      <a:endParaRPr lang="ru-RU" sz="1400" b="1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46" marR="5546" marT="5546" marB="0" anchor="ctr">
                    <a:lnL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AF8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29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 marL="5546" marR="5546" marT="5546" marB="0" anchor="ctr">
                    <a:lnL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AF8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70C0"/>
                          </a:solidFill>
                          <a:latin typeface="Arial Black" panose="020B0A04020102020204" pitchFamily="34" charset="0"/>
                        </a:rPr>
                        <a:t>«4»</a:t>
                      </a:r>
                      <a:endParaRPr lang="ru-RU" b="1" dirty="0">
                        <a:solidFill>
                          <a:srgbClr val="0070C0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 marL="5546" marR="5546" marT="5546" marB="0" anchor="ctr">
                    <a:lnL w="1905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AF8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ru-RU" sz="1400" b="1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 Black" panose="020B0A04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5546" marR="5546" marT="5546" marB="0" anchor="ctr">
                    <a:lnL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FF0000"/>
                          </a:solidFill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«3»</a:t>
                      </a:r>
                      <a:endParaRPr lang="ru-RU" sz="1600" b="1" i="0" u="none" strike="noStrike" dirty="0">
                        <a:solidFill>
                          <a:srgbClr val="FF0000"/>
                        </a:solidFill>
                        <a:latin typeface="Arial Black" panose="020B0A04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5546" marR="5546" marT="5546" marB="0" anchor="ctr">
                    <a:lnL w="1905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9985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Кол-во уч-ся, сдавших на«5»</a:t>
                      </a:r>
                      <a:endParaRPr lang="ru-RU" sz="1400" b="1" i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546" marR="5546" marT="5546" marB="0" anchor="ctr">
                    <a:lnL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endParaRPr lang="ru-RU" sz="1400" b="1" i="1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46" marR="5546" marT="5546" marB="0" anchor="ctr">
                    <a:lnL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i="1" u="none" strike="noStrike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уч. – 25%</a:t>
                      </a:r>
                      <a:endParaRPr lang="ru-RU" sz="1400" b="1" i="1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46" marR="5546" marT="5546" marB="0" anchor="ctr">
                    <a:lnL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AF8FE"/>
                    </a:solidFill>
                  </a:tcPr>
                </a:tc>
                <a:tc hMerge="1">
                  <a:tcPr marL="5546" marR="5546" marT="5546" marB="0" anchor="ctr"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i="1" u="none" strike="noStrike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уч.</a:t>
                      </a:r>
                      <a:r>
                        <a:rPr lang="ru-RU" sz="1400" b="1" i="1" u="none" strike="noStrike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- 25%</a:t>
                      </a:r>
                      <a:endParaRPr lang="ru-RU" sz="1400" b="1" i="1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46" marR="5546" marT="5546" marB="0" anchor="ctr">
                    <a:lnL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cPr marL="5546" marR="5546" marT="5546" marB="0" anchor="ctr"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9985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Кол-во уч-ся, сдавших на«4»</a:t>
                      </a:r>
                      <a:endParaRPr lang="ru-RU" sz="1400" b="1" i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546" marR="5546" marT="5546" marB="0" anchor="ctr">
                    <a:lnL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vMerge="1">
                  <a:tcPr marL="5546" marR="5546" marT="5546" marB="0" anchor="ctr">
                    <a:lnL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AF8FE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1" i="1" u="none" strike="noStrike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уч.- 50%</a:t>
                      </a:r>
                      <a:endParaRPr lang="ru-RU" sz="1400" b="1" i="1" u="none" strike="noStrike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46" marR="5546" marT="5546" marB="0" anchor="ctr">
                    <a:lnL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AF8FE"/>
                    </a:solidFill>
                  </a:tcPr>
                </a:tc>
                <a:tc hMerge="1">
                  <a:tcPr marL="5546" marR="5546" marT="5546" marB="0" anchor="ctr"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1" i="1" u="none" strike="noStrike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уч. - 25%</a:t>
                      </a:r>
                      <a:endParaRPr lang="ru-RU" sz="1400" b="1" i="1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46" marR="5546" marT="5546" marB="0" anchor="ctr">
                    <a:lnL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cPr marL="5546" marR="5546" marT="5546" marB="0" anchor="ctr"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9985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Кол-во уч-ся, сдавших на«3»</a:t>
                      </a:r>
                      <a:endParaRPr lang="ru-RU" sz="1400" b="1" i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546" marR="5546" marT="5546" marB="0" anchor="ctr">
                    <a:lnL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vMerge="1">
                  <a:tcPr marL="5546" marR="5546" marT="5546" marB="0" anchor="ctr">
                    <a:lnL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AF8FE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1" i="1" u="none" strike="noStrike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уч. –25 %</a:t>
                      </a:r>
                      <a:endParaRPr lang="ru-RU" sz="1400" b="1" i="1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46" marR="5546" marT="5546" marB="0" anchor="ctr">
                    <a:lnL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AF8FE"/>
                    </a:solidFill>
                  </a:tcPr>
                </a:tc>
                <a:tc hMerge="1">
                  <a:tcPr marL="5546" marR="5546" marT="5546" marB="0" anchor="ctr"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4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>
                              <a:lumMod val="95000"/>
                              <a:lumOff val="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уч. - 50%</a:t>
                      </a:r>
                      <a:endParaRPr kumimoji="0" lang="ru-RU" sz="14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>
                            <a:lumMod val="95000"/>
                            <a:lumOff val="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546" marR="5546" marT="5546" marB="0" anchor="ctr">
                    <a:lnL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cPr marL="5546" marR="5546" marT="5546" marB="0" anchor="ctr"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9985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>
                              <a:lumMod val="95000"/>
                              <a:lumOff val="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Кол-во уч-ся, сдавших на«2»</a:t>
                      </a:r>
                      <a:endParaRPr kumimoji="0" lang="ru-RU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>
                            <a:lumMod val="95000"/>
                            <a:lumOff val="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546" marR="5546" marT="5546" marB="0" anchor="ctr">
                    <a:lnL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vMerge="1">
                  <a:tcPr marL="5546" marR="5546" marT="5546" marB="0" anchor="ctr">
                    <a:lnL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AF8FE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4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>
                              <a:lumMod val="95000"/>
                              <a:lumOff val="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 уч. – 0%</a:t>
                      </a:r>
                      <a:endParaRPr kumimoji="0" lang="ru-RU" sz="14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>
                            <a:lumMod val="95000"/>
                            <a:lumOff val="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546" marR="5546" marT="5546" marB="0" anchor="ctr">
                    <a:lnL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AF8FE"/>
                    </a:solidFill>
                  </a:tcPr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4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>
                              <a:lumMod val="95000"/>
                              <a:lumOff val="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 уч. – 0%</a:t>
                      </a:r>
                      <a:endParaRPr kumimoji="0" lang="ru-RU" sz="14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>
                            <a:lumMod val="95000"/>
                            <a:lumOff val="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546" marR="5546" marT="5546" marB="0" anchor="ctr">
                    <a:lnL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cPr/>
                </a:tc>
              </a:tr>
              <a:tr h="44786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Среднее</a:t>
                      </a:r>
                      <a:r>
                        <a:rPr lang="ru-RU" sz="1400" b="1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значение </a:t>
                      </a:r>
                      <a:r>
                        <a:rPr lang="ru-RU" sz="1400" b="1" i="0" u="none" strike="noStrike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 лицею</a:t>
                      </a:r>
                      <a:endParaRPr lang="ru-RU" sz="1400" b="1" i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546" marR="5546" marT="5546" marB="0" anchor="ctr">
                    <a:lnL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1" i="1" u="none" strike="noStrike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ru-RU" sz="1400" b="1" i="1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46" marR="5546" marT="5546" marB="0" anchor="ctr">
                    <a:lnL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4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>
                              <a:lumMod val="95000"/>
                              <a:lumOff val="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30 б. - «4»</a:t>
                      </a:r>
                      <a:endParaRPr kumimoji="0" lang="ru-RU" sz="14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>
                            <a:lumMod val="95000"/>
                            <a:lumOff val="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546" marR="5546" marT="5546" marB="0" anchor="ctr">
                    <a:lnL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1" i="1" u="none" strike="noStrike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 б. - «3,75»</a:t>
                      </a:r>
                      <a:endParaRPr lang="ru-RU" sz="1400" b="1" i="1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46" marR="5546" marT="5546" marB="0" anchor="ctr">
                    <a:lnL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cPr/>
                </a:tc>
              </a:tr>
            </a:tbl>
          </a:graphicData>
        </a:graphic>
      </p:graphicFrame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1691680" y="-30852"/>
            <a:ext cx="7186613" cy="1125537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ГИА выпускников 9 класса</a:t>
            </a:r>
            <a:b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обязательные предметы</a:t>
            </a:r>
            <a:b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формате ОГЭ)</a:t>
            </a:r>
            <a:endPara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6331A4-2338-48AB-859F-57F2828F47AB}" type="slidenum">
              <a:rPr lang="ru-RU" smtClean="0"/>
            </a:fld>
            <a:endParaRPr lang="ru-RU"/>
          </a:p>
        </p:txBody>
      </p:sp>
      <p:pic>
        <p:nvPicPr>
          <p:cNvPr id="22533" name="Picture 3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72" y="-99392"/>
            <a:ext cx="1385276" cy="1509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1155923.jp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-324544" y="0"/>
            <a:ext cx="2376265" cy="1782199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81DF6B-D2A5-4393-80EA-0ADBAE913392}" type="slidenum">
              <a:rPr lang="ru-RU" smtClean="0"/>
            </a:fld>
            <a:endParaRPr lang="ru-RU"/>
          </a:p>
        </p:txBody>
      </p:sp>
      <p:graphicFrame>
        <p:nvGraphicFramePr>
          <p:cNvPr id="6" name="Содержимое 6"/>
          <p:cNvGraphicFramePr/>
          <p:nvPr/>
        </p:nvGraphicFramePr>
        <p:xfrm>
          <a:off x="3423" y="1782199"/>
          <a:ext cx="9140576" cy="1994650"/>
        </p:xfrm>
        <a:graphic>
          <a:graphicData uri="http://schemas.openxmlformats.org/drawingml/2006/table">
            <a:tbl>
              <a:tblPr bandRow="1">
                <a:tableStyleId>{69C7853C-536D-4A76-A0AE-DD22124D55A5}</a:tableStyleId>
              </a:tblPr>
              <a:tblGrid>
                <a:gridCol w="1134473"/>
                <a:gridCol w="1248658"/>
                <a:gridCol w="1028307"/>
                <a:gridCol w="2237259"/>
                <a:gridCol w="1802518"/>
                <a:gridCol w="1689361"/>
              </a:tblGrid>
              <a:tr h="69565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Предмет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Учитель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spcAft>
                          <a:spcPts val="0"/>
                        </a:spcAft>
                        <a:tabLst>
                          <a:tab pos="228600" algn="l"/>
                          <a:tab pos="914400" algn="l"/>
                        </a:tabLst>
                      </a:pPr>
                      <a:r>
                        <a:rPr lang="ru-RU" sz="1400" b="1" u="none" strike="noStrike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Кол-во </a:t>
                      </a:r>
                      <a:endParaRPr lang="ru-RU" sz="1400" b="1" u="none" strike="noStrike" kern="1200" dirty="0" smtClean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fontAlgn="ctr" latinLnBrk="0" hangingPunct="1">
                        <a:spcAft>
                          <a:spcPts val="0"/>
                        </a:spcAft>
                        <a:tabLst>
                          <a:tab pos="228600" algn="l"/>
                          <a:tab pos="914400" algn="l"/>
                        </a:tabLst>
                      </a:pPr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уч-ся</a:t>
                      </a:r>
                      <a:r>
                        <a:rPr lang="ru-RU" sz="1400" b="1" u="none" strike="noStrike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сдававших </a:t>
                      </a:r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экзамен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28600" algn="l"/>
                          <a:tab pos="914400" algn="l"/>
                        </a:tabLst>
                        <a:defRPr/>
                      </a:pPr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Количество выпускников, получивших оценки</a:t>
                      </a:r>
                      <a:endParaRPr lang="ru-RU" sz="1400" b="1" u="none" strike="noStrike" kern="1200" dirty="0" smtClean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cPr marL="9525" marR="9525" marT="9525" marB="0" anchor="ctr">
                    <a:lnL w="1905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 hMerge="1">
                  <a:tcPr marL="9525" marR="9525" marT="9525" marB="0" anchor="ctr">
                    <a:lnL w="1905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</a:tr>
              <a:tr h="221264">
                <a:tc vMerge="1">
                  <a:tcPr/>
                </a:tc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  <a:tabLst>
                          <a:tab pos="228600" algn="l"/>
                          <a:tab pos="914400" algn="l"/>
                        </a:tabLst>
                      </a:pPr>
                      <a:r>
                        <a:rPr lang="ru-RU" sz="1400" b="1" u="none" strike="noStrike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«5»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6355" marR="66355" marT="0" marB="0" anchor="ctr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  <a:tabLst>
                          <a:tab pos="228600" algn="l"/>
                          <a:tab pos="914400" algn="l"/>
                        </a:tabLst>
                      </a:pPr>
                      <a:r>
                        <a:rPr lang="ru-RU" sz="1400" b="1" u="none" strike="noStrike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«4»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6355" marR="66355" marT="0" marB="0" anchor="ctr"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  <a:tabLst>
                          <a:tab pos="228600" algn="l"/>
                          <a:tab pos="914400" algn="l"/>
                        </a:tabLst>
                      </a:pPr>
                      <a:r>
                        <a:rPr lang="ru-RU" sz="1400" b="1" u="none" strike="noStrike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«3»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6355" marR="66355" marT="0" marB="0" anchor="ctr"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51385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  <a:tab pos="914400" algn="l"/>
                        </a:tabLst>
                      </a:pPr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Биология 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6355" marR="66355" marT="0" marB="0" anchor="ctr">
                    <a:lnL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  <a:tab pos="914400" algn="l"/>
                        </a:tabLst>
                      </a:pPr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Борисенко И.А.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6355" marR="66355" marT="0" marB="0" anchor="ctr">
                    <a:lnL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  <a:tabLst>
                          <a:tab pos="228600" algn="l"/>
                          <a:tab pos="914400" algn="l"/>
                        </a:tabLst>
                      </a:pPr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6355" marR="66355" marT="0" marB="0" anchor="ctr">
                    <a:lnL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36195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/>
                          <a:ea typeface="Times New Roman" panose="02020603050405020304"/>
                          <a:cs typeface="+mn-cs"/>
                        </a:rPr>
                        <a:t>ученик 1  (47 б.)</a:t>
                      </a: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/>
                        <a:ea typeface="Times New Roman" panose="02020603050405020304"/>
                        <a:cs typeface="+mn-cs"/>
                      </a:endParaRPr>
                    </a:p>
                  </a:txBody>
                  <a:tcPr marL="66355" marR="66355" marT="0" marB="0" anchor="ctr">
                    <a:lnL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36195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/>
                          <a:ea typeface="Times New Roman" panose="02020603050405020304"/>
                          <a:cs typeface="+mn-cs"/>
                        </a:rPr>
                        <a:t>-</a:t>
                      </a: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/>
                        <a:ea typeface="Times New Roman" panose="02020603050405020304"/>
                        <a:cs typeface="+mn-cs"/>
                      </a:endParaRPr>
                    </a:p>
                  </a:txBody>
                  <a:tcPr marL="66355" marR="66355" marT="0" marB="0" anchor="ctr"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36195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/>
                          <a:ea typeface="Times New Roman" panose="02020603050405020304"/>
                          <a:cs typeface="+mn-cs"/>
                        </a:rPr>
                        <a:t>-</a:t>
                      </a: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/>
                        <a:ea typeface="Times New Roman" panose="02020603050405020304"/>
                        <a:cs typeface="+mn-cs"/>
                      </a:endParaRPr>
                    </a:p>
                  </a:txBody>
                  <a:tcPr marL="66355" marR="66355" marT="0" marB="0" anchor="ctr"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563873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28600" algn="l"/>
                          <a:tab pos="914400" algn="l"/>
                        </a:tabLst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Среднее значение по лицею </a:t>
                      </a:r>
                      <a:endParaRPr kumimoji="0" lang="ru-RU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  <a:tab pos="914400" algn="l"/>
                        </a:tabLst>
                      </a:pPr>
                      <a:endParaRPr lang="ru-RU" sz="1400" b="1" u="none" strike="noStrike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6355" marR="66355" marT="0" marB="0" anchor="ctr">
                    <a:lnL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cPr marL="66355" marR="66355" marT="0" marB="0" anchor="ctr">
                    <a:lnL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cPr marL="66355" marR="66355" marT="0" marB="0" anchor="ctr">
                    <a:lnL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  <a:tabLst>
                          <a:tab pos="228600" algn="l"/>
                          <a:tab pos="914400" algn="l"/>
                        </a:tabLst>
                      </a:pPr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47 б. – «5»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6355" marR="66355" marT="0" marB="0" anchor="ctr">
                    <a:lnL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cPr marL="66355" marR="66355" marT="0" marB="0" anchor="ctr"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cPr marL="66355" marR="66355" marT="0" marB="0" anchor="ctr"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1785938" y="0"/>
            <a:ext cx="7186612" cy="1285875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000" b="1" dirty="0" smtClean="0">
                <a:latin typeface="Cambria" panose="02040503050406030204" pitchFamily="18" charset="0"/>
              </a:rPr>
              <a:t>Результаты ГИА выпускников 9 класса</a:t>
            </a:r>
            <a:br>
              <a:rPr lang="ru-RU" sz="2000" b="1" dirty="0" smtClean="0">
                <a:latin typeface="Cambria" panose="02040503050406030204" pitchFamily="18" charset="0"/>
              </a:rPr>
            </a:br>
            <a:r>
              <a:rPr lang="ru-RU" sz="2000" b="1" dirty="0" smtClean="0">
                <a:latin typeface="Cambria" panose="02040503050406030204" pitchFamily="18" charset="0"/>
              </a:rPr>
              <a:t>предметы по выбору</a:t>
            </a:r>
            <a:br>
              <a:rPr lang="ru-RU" sz="2000" b="1" dirty="0" smtClean="0">
                <a:latin typeface="Cambria" panose="02040503050406030204" pitchFamily="18" charset="0"/>
              </a:rPr>
            </a:br>
            <a:r>
              <a:rPr lang="ru-RU" sz="2000" b="1" dirty="0" smtClean="0">
                <a:latin typeface="Cambria" panose="02040503050406030204" pitchFamily="18" charset="0"/>
              </a:rPr>
              <a:t>(экзамены в формате ОГЭ)</a:t>
            </a:r>
            <a:endParaRPr lang="ru-RU" sz="1600" b="1" dirty="0" smtClean="0"/>
          </a:p>
        </p:txBody>
      </p:sp>
      <p:pic>
        <p:nvPicPr>
          <p:cNvPr id="245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7150"/>
            <a:ext cx="1768475" cy="192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1155923.jp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-324544" y="0"/>
            <a:ext cx="2376265" cy="1782199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7FE35D-C6F7-4B71-B8BA-220ABD208813}" type="slidenum">
              <a:rPr lang="ru-RU" smtClean="0"/>
            </a:fld>
            <a:endParaRPr lang="ru-RU"/>
          </a:p>
        </p:txBody>
      </p:sp>
      <p:graphicFrame>
        <p:nvGraphicFramePr>
          <p:cNvPr id="6" name="Содержимое 6"/>
          <p:cNvGraphicFramePr/>
          <p:nvPr/>
        </p:nvGraphicFramePr>
        <p:xfrm>
          <a:off x="35496" y="1751240"/>
          <a:ext cx="9108504" cy="3477960"/>
        </p:xfrm>
        <a:graphic>
          <a:graphicData uri="http://schemas.openxmlformats.org/drawingml/2006/table">
            <a:tbl>
              <a:tblPr bandRow="1">
                <a:tableStyleId>{69C7853C-536D-4A76-A0AE-DD22124D55A5}</a:tableStyleId>
              </a:tblPr>
              <a:tblGrid>
                <a:gridCol w="1584176"/>
                <a:gridCol w="1394605"/>
                <a:gridCol w="1197683"/>
                <a:gridCol w="1584176"/>
                <a:gridCol w="2304256"/>
                <a:gridCol w="1043608"/>
              </a:tblGrid>
              <a:tr h="139031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Предмет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Учитель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spcAft>
                          <a:spcPts val="0"/>
                        </a:spcAft>
                        <a:tabLst>
                          <a:tab pos="228600" algn="l"/>
                          <a:tab pos="914400" algn="l"/>
                        </a:tabLst>
                      </a:pPr>
                      <a:r>
                        <a:rPr lang="ru-RU" sz="1400" b="1" u="none" strike="noStrike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Кол-во </a:t>
                      </a:r>
                      <a:endParaRPr lang="ru-RU" sz="1400" b="1" u="none" strike="noStrike" kern="1200" dirty="0" smtClean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fontAlgn="ctr" latinLnBrk="0" hangingPunct="1">
                        <a:spcAft>
                          <a:spcPts val="0"/>
                        </a:spcAft>
                        <a:tabLst>
                          <a:tab pos="228600" algn="l"/>
                          <a:tab pos="914400" algn="l"/>
                        </a:tabLst>
                      </a:pPr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уч-ся</a:t>
                      </a:r>
                      <a:r>
                        <a:rPr lang="ru-RU" sz="1400" b="1" u="none" strike="noStrike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сдававших </a:t>
                      </a:r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экзамен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28600" algn="l"/>
                          <a:tab pos="914400" algn="l"/>
                        </a:tabLst>
                        <a:defRPr/>
                      </a:pPr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Количество выпускников, получивших оценки</a:t>
                      </a:r>
                      <a:endParaRPr lang="ru-RU" sz="1400" b="1" u="none" strike="noStrike" kern="1200" dirty="0" smtClean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cPr marL="9525" marR="9525" marT="9525" marB="0" anchor="ctr">
                    <a:lnL w="1905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 hMerge="1">
                  <a:tcPr marL="9525" marR="9525" marT="9525" marB="0" anchor="ctr">
                    <a:lnL w="1905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</a:tr>
              <a:tr h="622422">
                <a:tc vMerge="1">
                  <a:tcPr/>
                </a:tc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  <a:tabLst>
                          <a:tab pos="228600" algn="l"/>
                          <a:tab pos="914400" algn="l"/>
                        </a:tabLst>
                      </a:pPr>
                      <a:r>
                        <a:rPr lang="ru-RU" sz="1400" b="1" u="none" strike="noStrike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«5</a:t>
                      </a:r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»</a:t>
                      </a:r>
                      <a:endParaRPr lang="ru-RU" sz="1400" b="1" u="none" strike="noStrike" kern="1200" dirty="0" smtClean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6355" marR="6635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  <a:tabLst>
                          <a:tab pos="228600" algn="l"/>
                          <a:tab pos="914400" algn="l"/>
                        </a:tabLst>
                      </a:pPr>
                      <a:r>
                        <a:rPr lang="ru-RU" sz="1400" b="1" u="none" strike="noStrike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«4»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6355" marR="6635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  <a:tabLst>
                          <a:tab pos="228600" algn="l"/>
                          <a:tab pos="914400" algn="l"/>
                        </a:tabLst>
                      </a:pPr>
                      <a:r>
                        <a:rPr lang="ru-RU" sz="1400" b="1" u="none" strike="noStrike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«3»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6355" marR="6635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82514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  <a:tab pos="914400" algn="l"/>
                        </a:tabLst>
                      </a:pPr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Информатика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6355" marR="6635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  <a:tab pos="914400" algn="l"/>
                        </a:tabLst>
                      </a:pPr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Грачева Н.Н.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6355" marR="6635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  <a:tabLst>
                          <a:tab pos="228600" algn="l"/>
                          <a:tab pos="914400" algn="l"/>
                        </a:tabLst>
                      </a:pPr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6355" marR="6635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  <a:tabLst>
                          <a:tab pos="228600" algn="l"/>
                          <a:tab pos="914400" algn="l"/>
                        </a:tabLst>
                      </a:pPr>
                      <a:endParaRPr lang="ru-RU" sz="1400" b="1" u="none" strike="noStrike" kern="1200" dirty="0" smtClean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6355" marR="6635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36195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/>
                          <a:ea typeface="Times New Roman" panose="02020603050405020304"/>
                          <a:cs typeface="+mn-cs"/>
                        </a:rPr>
                        <a:t>ученик 1 (12 б.)</a:t>
                      </a: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/>
                        <a:ea typeface="Times New Roman" panose="02020603050405020304"/>
                        <a:cs typeface="+mn-cs"/>
                      </a:endParaRPr>
                    </a:p>
                  </a:txBody>
                  <a:tcPr marL="66355" marR="6635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36195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/>
                          <a:ea typeface="Times New Roman" panose="02020603050405020304"/>
                          <a:cs typeface="+mn-cs"/>
                        </a:rPr>
                        <a:t>-</a:t>
                      </a: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/>
                        <a:ea typeface="Times New Roman" panose="02020603050405020304"/>
                        <a:cs typeface="+mn-cs"/>
                      </a:endParaRPr>
                    </a:p>
                  </a:txBody>
                  <a:tcPr marL="66355" marR="6635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609123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28600" algn="l"/>
                          <a:tab pos="914400" algn="l"/>
                        </a:tabLst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Среднее значение по лицею </a:t>
                      </a:r>
                      <a:endParaRPr kumimoji="0" lang="ru-RU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28600" algn="l"/>
                          <a:tab pos="914400" algn="l"/>
                        </a:tabLst>
                        <a:defRPr/>
                      </a:pPr>
                      <a:endParaRPr kumimoji="0" lang="ru-RU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  <a:tab pos="914400" algn="l"/>
                        </a:tabLst>
                      </a:pPr>
                      <a:endParaRPr lang="ru-RU" sz="1400" b="1" u="none" strike="noStrike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6355" marR="6635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cPr marL="66355" marR="6635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cPr marL="66355" marR="6635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  <a:tabLst>
                          <a:tab pos="228600" algn="l"/>
                          <a:tab pos="914400" algn="l"/>
                        </a:tabLst>
                      </a:pPr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 б. – «4»</a:t>
                      </a:r>
                      <a:endParaRPr lang="ru-RU" sz="1400" b="1" u="none" strike="noStrike" kern="1200" dirty="0" smtClean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6355" marR="6635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cPr marL="66355" marR="6635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cPr marL="66355" marR="6635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1785938" y="0"/>
            <a:ext cx="7186612" cy="1285875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000" b="1" dirty="0" smtClean="0">
                <a:latin typeface="Cambria" panose="02040503050406030204" pitchFamily="18" charset="0"/>
              </a:rPr>
              <a:t>Результаты ГИА выпускников 9 класса</a:t>
            </a:r>
            <a:br>
              <a:rPr lang="ru-RU" sz="2000" b="1" dirty="0" smtClean="0">
                <a:latin typeface="Cambria" panose="02040503050406030204" pitchFamily="18" charset="0"/>
              </a:rPr>
            </a:br>
            <a:r>
              <a:rPr lang="ru-RU" sz="2000" b="1" dirty="0" smtClean="0">
                <a:latin typeface="Cambria" panose="02040503050406030204" pitchFamily="18" charset="0"/>
              </a:rPr>
              <a:t>предметы по выбору</a:t>
            </a:r>
            <a:br>
              <a:rPr lang="ru-RU" sz="2000" b="1" dirty="0" smtClean="0">
                <a:latin typeface="Cambria" panose="02040503050406030204" pitchFamily="18" charset="0"/>
              </a:rPr>
            </a:br>
            <a:r>
              <a:rPr lang="ru-RU" sz="2000" b="1" dirty="0" smtClean="0">
                <a:latin typeface="Cambria" panose="02040503050406030204" pitchFamily="18" charset="0"/>
              </a:rPr>
              <a:t>(экзамены в формате ОГЭ)</a:t>
            </a:r>
            <a:endParaRPr lang="ru-RU" sz="1600" b="1" dirty="0" smtClean="0"/>
          </a:p>
        </p:txBody>
      </p:sp>
      <p:pic>
        <p:nvPicPr>
          <p:cNvPr id="235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7150"/>
            <a:ext cx="1768475" cy="192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1155923.jp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-324544" y="0"/>
            <a:ext cx="2376265" cy="1782199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7FE35D-C6F7-4B71-B8BA-220ABD208813}" type="slidenum">
              <a:rPr lang="ru-RU" smtClean="0"/>
            </a:fld>
            <a:endParaRPr lang="ru-RU"/>
          </a:p>
        </p:txBody>
      </p:sp>
      <p:graphicFrame>
        <p:nvGraphicFramePr>
          <p:cNvPr id="6" name="Содержимое 6"/>
          <p:cNvGraphicFramePr/>
          <p:nvPr/>
        </p:nvGraphicFramePr>
        <p:xfrm>
          <a:off x="1" y="1751240"/>
          <a:ext cx="9143999" cy="3477960"/>
        </p:xfrm>
        <a:graphic>
          <a:graphicData uri="http://schemas.openxmlformats.org/drawingml/2006/table">
            <a:tbl>
              <a:tblPr bandRow="1">
                <a:tableStyleId>{69C7853C-536D-4A76-A0AE-DD22124D55A5}</a:tableStyleId>
              </a:tblPr>
              <a:tblGrid>
                <a:gridCol w="1259631"/>
                <a:gridCol w="1296144"/>
                <a:gridCol w="1008112"/>
                <a:gridCol w="1656184"/>
                <a:gridCol w="2448272"/>
                <a:gridCol w="1475656"/>
              </a:tblGrid>
              <a:tr h="139031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Предмет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Учитель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spcAft>
                          <a:spcPts val="0"/>
                        </a:spcAft>
                        <a:tabLst>
                          <a:tab pos="228600" algn="l"/>
                          <a:tab pos="914400" algn="l"/>
                        </a:tabLst>
                      </a:pPr>
                      <a:r>
                        <a:rPr lang="ru-RU" sz="1400" b="1" u="none" strike="noStrike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Кол-во </a:t>
                      </a:r>
                      <a:endParaRPr lang="ru-RU" sz="1400" b="1" u="none" strike="noStrike" kern="1200" dirty="0" smtClean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fontAlgn="ctr" latinLnBrk="0" hangingPunct="1">
                        <a:spcAft>
                          <a:spcPts val="0"/>
                        </a:spcAft>
                        <a:tabLst>
                          <a:tab pos="228600" algn="l"/>
                          <a:tab pos="914400" algn="l"/>
                        </a:tabLst>
                      </a:pPr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уч-ся</a:t>
                      </a:r>
                      <a:r>
                        <a:rPr lang="ru-RU" sz="1400" b="1" u="none" strike="noStrike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сдававших </a:t>
                      </a:r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экзамен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28600" algn="l"/>
                          <a:tab pos="914400" algn="l"/>
                        </a:tabLst>
                        <a:defRPr/>
                      </a:pPr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Количество выпускников, получивших оценки</a:t>
                      </a:r>
                      <a:endParaRPr lang="ru-RU" sz="1400" b="1" u="none" strike="noStrike" kern="1200" dirty="0" smtClean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cPr marL="9525" marR="9525" marT="9525" marB="0" anchor="ctr">
                    <a:lnL w="1905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 hMerge="1">
                  <a:tcPr marL="9525" marR="9525" marT="9525" marB="0" anchor="ctr">
                    <a:lnL w="1905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</a:tr>
              <a:tr h="622422">
                <a:tc vMerge="1">
                  <a:tcPr/>
                </a:tc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  <a:tabLst>
                          <a:tab pos="228600" algn="l"/>
                          <a:tab pos="914400" algn="l"/>
                        </a:tabLst>
                      </a:pPr>
                      <a:r>
                        <a:rPr lang="ru-RU" sz="1400" b="1" u="none" strike="noStrike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«5»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6355" marR="6635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  <a:tabLst>
                          <a:tab pos="228600" algn="l"/>
                          <a:tab pos="914400" algn="l"/>
                        </a:tabLst>
                      </a:pPr>
                      <a:r>
                        <a:rPr lang="ru-RU" sz="1400" b="1" u="none" strike="noStrike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«4»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6355" marR="6635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  <a:tabLst>
                          <a:tab pos="228600" algn="l"/>
                          <a:tab pos="914400" algn="l"/>
                        </a:tabLst>
                      </a:pPr>
                      <a:r>
                        <a:rPr lang="ru-RU" sz="1400" b="1" u="none" strike="noStrike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«3»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6355" marR="6635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82514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  <a:tab pos="914400" algn="l"/>
                        </a:tabLst>
                      </a:pPr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Английский язык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6355" marR="6635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  <a:tab pos="914400" algn="l"/>
                        </a:tabLst>
                      </a:pPr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Миронова Н.С.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6355" marR="6635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  <a:tabLst>
                          <a:tab pos="228600" algn="l"/>
                          <a:tab pos="914400" algn="l"/>
                        </a:tabLst>
                      </a:pPr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6355" marR="6635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  <a:tabLst>
                          <a:tab pos="228600" algn="l"/>
                          <a:tab pos="914400" algn="l"/>
                        </a:tabLst>
                      </a:pPr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 b="1" u="none" strike="noStrike" kern="1200" dirty="0" smtClean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6355" marR="6635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36195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/>
                          <a:cs typeface="Times New Roman" panose="02020603050405020304" pitchFamily="18" charset="0"/>
                        </a:rPr>
                        <a:t>ученик 1 (57 б.)</a:t>
                      </a: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L="66355" marR="6635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36195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/>
                          <a:ea typeface="Times New Roman" panose="02020603050405020304"/>
                          <a:cs typeface="+mn-cs"/>
                        </a:rPr>
                        <a:t>-</a:t>
                      </a:r>
                      <a:endParaRPr kumimoji="0" lang="ru-RU" sz="16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/>
                        <a:ea typeface="Times New Roman" panose="02020603050405020304"/>
                        <a:cs typeface="+mn-cs"/>
                      </a:endParaRPr>
                    </a:p>
                  </a:txBody>
                  <a:tcPr marL="66355" marR="6635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609123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28600" algn="l"/>
                          <a:tab pos="914400" algn="l"/>
                        </a:tabLst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Среднее значение по лицею </a:t>
                      </a:r>
                      <a:endParaRPr kumimoji="0" lang="ru-RU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28600" algn="l"/>
                          <a:tab pos="914400" algn="l"/>
                        </a:tabLst>
                        <a:defRPr/>
                      </a:pPr>
                      <a:endParaRPr kumimoji="0" lang="ru-RU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  <a:tab pos="914400" algn="l"/>
                        </a:tabLst>
                      </a:pPr>
                      <a:endParaRPr lang="ru-RU" sz="1400" b="1" u="none" strike="noStrike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6355" marR="6635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cPr marL="66355" marR="6635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cPr marL="66355" marR="6635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  <a:tabLst>
                          <a:tab pos="228600" algn="l"/>
                          <a:tab pos="914400" algn="l"/>
                        </a:tabLst>
                      </a:pPr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57 б. – «4»</a:t>
                      </a:r>
                      <a:endParaRPr lang="ru-RU" sz="1400" b="1" u="none" strike="noStrike" kern="1200" dirty="0" smtClean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6355" marR="6635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cPr marL="66355" marR="6635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cPr marL="66355" marR="6635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1785938" y="0"/>
            <a:ext cx="7186612" cy="1285875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000" b="1" dirty="0" smtClean="0">
                <a:latin typeface="Cambria" panose="02040503050406030204" pitchFamily="18" charset="0"/>
              </a:rPr>
              <a:t>Результаты ГИА выпускников 9 класса</a:t>
            </a:r>
            <a:br>
              <a:rPr lang="ru-RU" sz="2000" b="1" dirty="0" smtClean="0">
                <a:latin typeface="Cambria" panose="02040503050406030204" pitchFamily="18" charset="0"/>
              </a:rPr>
            </a:br>
            <a:r>
              <a:rPr lang="ru-RU" sz="2000" b="1" dirty="0" smtClean="0">
                <a:latin typeface="Cambria" panose="02040503050406030204" pitchFamily="18" charset="0"/>
              </a:rPr>
              <a:t>предметы по выбору</a:t>
            </a:r>
            <a:br>
              <a:rPr lang="ru-RU" sz="2000" b="1" dirty="0" smtClean="0">
                <a:latin typeface="Cambria" panose="02040503050406030204" pitchFamily="18" charset="0"/>
              </a:rPr>
            </a:br>
            <a:r>
              <a:rPr lang="ru-RU" sz="2000" b="1" dirty="0" smtClean="0">
                <a:latin typeface="Cambria" panose="02040503050406030204" pitchFamily="18" charset="0"/>
              </a:rPr>
              <a:t>(экзамены в формате ОГЭ)</a:t>
            </a:r>
            <a:endParaRPr lang="ru-RU" sz="1600" b="1" dirty="0" smtClean="0"/>
          </a:p>
        </p:txBody>
      </p:sp>
      <p:pic>
        <p:nvPicPr>
          <p:cNvPr id="235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7150"/>
            <a:ext cx="1768475" cy="192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1155923.jp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-324544" y="0"/>
            <a:ext cx="2376265" cy="1782199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7FE35D-C6F7-4B71-B8BA-220ABD208813}" type="slidenum">
              <a:rPr lang="ru-RU" smtClean="0"/>
            </a:fld>
            <a:endParaRPr lang="ru-RU"/>
          </a:p>
        </p:txBody>
      </p:sp>
      <p:graphicFrame>
        <p:nvGraphicFramePr>
          <p:cNvPr id="6" name="Содержимое 6"/>
          <p:cNvGraphicFramePr/>
          <p:nvPr/>
        </p:nvGraphicFramePr>
        <p:xfrm>
          <a:off x="179512" y="1751240"/>
          <a:ext cx="8964488" cy="3477960"/>
        </p:xfrm>
        <a:graphic>
          <a:graphicData uri="http://schemas.openxmlformats.org/drawingml/2006/table">
            <a:tbl>
              <a:tblPr bandRow="1">
                <a:tableStyleId>{69C7853C-536D-4A76-A0AE-DD22124D55A5}</a:tableStyleId>
              </a:tblPr>
              <a:tblGrid>
                <a:gridCol w="1286053"/>
                <a:gridCol w="1548712"/>
                <a:gridCol w="1374432"/>
                <a:gridCol w="2199515"/>
                <a:gridCol w="1368152"/>
                <a:gridCol w="1187624"/>
              </a:tblGrid>
              <a:tr h="139031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Предмет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Учитель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spcAft>
                          <a:spcPts val="0"/>
                        </a:spcAft>
                        <a:tabLst>
                          <a:tab pos="228600" algn="l"/>
                          <a:tab pos="914400" algn="l"/>
                        </a:tabLst>
                      </a:pPr>
                      <a:r>
                        <a:rPr lang="ru-RU" sz="1400" b="1" u="none" strike="noStrike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Кол-во </a:t>
                      </a:r>
                      <a:endParaRPr lang="ru-RU" sz="1400" b="1" u="none" strike="noStrike" kern="1200" dirty="0" smtClean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fontAlgn="ctr" latinLnBrk="0" hangingPunct="1">
                        <a:spcAft>
                          <a:spcPts val="0"/>
                        </a:spcAft>
                        <a:tabLst>
                          <a:tab pos="228600" algn="l"/>
                          <a:tab pos="914400" algn="l"/>
                        </a:tabLst>
                      </a:pPr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уч-ся</a:t>
                      </a:r>
                      <a:r>
                        <a:rPr lang="ru-RU" sz="1400" b="1" u="none" strike="noStrike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сдававших </a:t>
                      </a:r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экзамен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28600" algn="l"/>
                          <a:tab pos="914400" algn="l"/>
                        </a:tabLst>
                        <a:defRPr/>
                      </a:pPr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Количество выпускников, получивших оценки</a:t>
                      </a:r>
                      <a:endParaRPr lang="ru-RU" sz="1400" b="1" u="none" strike="noStrike" kern="1200" dirty="0" smtClean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cPr marL="9525" marR="9525" marT="9525" marB="0" anchor="ctr">
                    <a:lnL w="1905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 hMerge="1">
                  <a:tcPr marL="9525" marR="9525" marT="9525" marB="0" anchor="ctr">
                    <a:lnL w="1905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</a:tr>
              <a:tr h="622422">
                <a:tc vMerge="1">
                  <a:tcPr/>
                </a:tc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  <a:tabLst>
                          <a:tab pos="228600" algn="l"/>
                          <a:tab pos="914400" algn="l"/>
                        </a:tabLst>
                      </a:pPr>
                      <a:r>
                        <a:rPr lang="ru-RU" sz="1400" b="1" u="none" strike="noStrike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«5»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6355" marR="6635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  <a:tabLst>
                          <a:tab pos="228600" algn="l"/>
                          <a:tab pos="914400" algn="l"/>
                        </a:tabLst>
                      </a:pPr>
                      <a:r>
                        <a:rPr lang="ru-RU" sz="1400" b="1" u="none" strike="noStrike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«4»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6355" marR="6635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  <a:tabLst>
                          <a:tab pos="228600" algn="l"/>
                          <a:tab pos="914400" algn="l"/>
                        </a:tabLst>
                      </a:pPr>
                      <a:r>
                        <a:rPr lang="ru-RU" sz="1400" b="1" u="none" strike="noStrike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«3»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6355" marR="6635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82514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  <a:tab pos="914400" algn="l"/>
                        </a:tabLst>
                      </a:pPr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Химия 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6355" marR="6635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  <a:tab pos="914400" algn="l"/>
                        </a:tabLst>
                      </a:pPr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Борисенко И.А.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6355" marR="6635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  <a:tabLst>
                          <a:tab pos="228600" algn="l"/>
                          <a:tab pos="914400" algn="l"/>
                        </a:tabLst>
                      </a:pPr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6355" marR="6635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28600" algn="l"/>
                          <a:tab pos="914400" algn="l"/>
                        </a:tabLst>
                        <a:defRPr/>
                      </a:pPr>
                      <a:r>
                        <a:rPr lang="ru-RU" sz="1400" b="0" u="none" strike="noStrike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ученик 1 (34 б.)</a:t>
                      </a:r>
                      <a:endParaRPr lang="ru-RU" sz="1400" b="0" u="none" strike="noStrike" kern="1200" dirty="0" smtClean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6355" marR="6635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36195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/>
                          <a:ea typeface="Times New Roman" panose="02020603050405020304"/>
                          <a:cs typeface="+mn-cs"/>
                        </a:rPr>
                        <a:t>-</a:t>
                      </a: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/>
                        <a:ea typeface="Times New Roman" panose="02020603050405020304"/>
                        <a:cs typeface="+mn-cs"/>
                      </a:endParaRPr>
                    </a:p>
                  </a:txBody>
                  <a:tcPr marL="66355" marR="6635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36195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/>
                          <a:ea typeface="Times New Roman" panose="02020603050405020304"/>
                          <a:cs typeface="+mn-cs"/>
                        </a:rPr>
                        <a:t>-</a:t>
                      </a: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/>
                        <a:ea typeface="Times New Roman" panose="02020603050405020304"/>
                        <a:cs typeface="+mn-cs"/>
                      </a:endParaRPr>
                    </a:p>
                  </a:txBody>
                  <a:tcPr marL="66355" marR="6635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609123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28600" algn="l"/>
                          <a:tab pos="914400" algn="l"/>
                        </a:tabLst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Среднее значение по лицею </a:t>
                      </a:r>
                      <a:endParaRPr kumimoji="0" lang="ru-RU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28600" algn="l"/>
                          <a:tab pos="914400" algn="l"/>
                        </a:tabLst>
                        <a:defRPr/>
                      </a:pPr>
                      <a:endParaRPr kumimoji="0" lang="ru-RU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  <a:tab pos="914400" algn="l"/>
                        </a:tabLst>
                      </a:pPr>
                      <a:endParaRPr lang="ru-RU" sz="1400" b="1" u="none" strike="noStrike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6355" marR="6635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cPr marL="66355" marR="6635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cPr marL="66355" marR="6635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  <a:tabLst>
                          <a:tab pos="228600" algn="l"/>
                          <a:tab pos="914400" algn="l"/>
                        </a:tabLst>
                      </a:pPr>
                      <a:r>
                        <a:rPr lang="ru-RU" sz="1400" b="1" u="none" strike="noStrike" kern="1200" baseline="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34 б. </a:t>
                      </a:r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– «5»</a:t>
                      </a:r>
                      <a:endParaRPr lang="ru-RU" sz="1400" b="1" u="none" strike="noStrike" kern="1200" dirty="0" smtClean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6355" marR="6635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cPr marL="66355" marR="6635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cPr marL="66355" marR="6635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1785938" y="0"/>
            <a:ext cx="7186612" cy="1285875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000" b="1" dirty="0" smtClean="0">
                <a:latin typeface="Cambria" panose="02040503050406030204" pitchFamily="18" charset="0"/>
              </a:rPr>
              <a:t>Результаты ГИА выпускников 9 класса</a:t>
            </a:r>
            <a:br>
              <a:rPr lang="ru-RU" sz="2000" b="1" dirty="0" smtClean="0">
                <a:latin typeface="Cambria" panose="02040503050406030204" pitchFamily="18" charset="0"/>
              </a:rPr>
            </a:br>
            <a:r>
              <a:rPr lang="ru-RU" sz="2000" b="1" dirty="0" smtClean="0">
                <a:latin typeface="Cambria" panose="02040503050406030204" pitchFamily="18" charset="0"/>
              </a:rPr>
              <a:t>предметы по выбору</a:t>
            </a:r>
            <a:br>
              <a:rPr lang="ru-RU" sz="2000" b="1" dirty="0" smtClean="0">
                <a:latin typeface="Cambria" panose="02040503050406030204" pitchFamily="18" charset="0"/>
              </a:rPr>
            </a:br>
            <a:r>
              <a:rPr lang="ru-RU" sz="2000" b="1" dirty="0" smtClean="0">
                <a:latin typeface="Cambria" panose="02040503050406030204" pitchFamily="18" charset="0"/>
              </a:rPr>
              <a:t>(экзамены в формате ОГЭ)</a:t>
            </a:r>
            <a:endParaRPr lang="ru-RU" sz="1600" b="1" dirty="0" smtClean="0"/>
          </a:p>
        </p:txBody>
      </p:sp>
      <p:pic>
        <p:nvPicPr>
          <p:cNvPr id="235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7150"/>
            <a:ext cx="1768475" cy="192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5938" y="0"/>
            <a:ext cx="7186612" cy="1285875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Результаты обучения выпускников 9 класса</a:t>
            </a:r>
            <a:br>
              <a:rPr 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(итоговые </a:t>
            </a:r>
            <a:r>
              <a:rPr 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отметки)</a:t>
            </a:r>
            <a:endParaRPr lang="ru-RU" sz="1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22242" y="2060848"/>
          <a:ext cx="9074341" cy="4032448"/>
        </p:xfrm>
        <a:graphic>
          <a:graphicData uri="http://schemas.openxmlformats.org/drawingml/2006/table">
            <a:tbl>
              <a:tblPr>
                <a:tableStyleId>{5202B0CA-FC54-4496-8BCA-5EF66A818D29}</a:tableStyleId>
              </a:tblPr>
              <a:tblGrid>
                <a:gridCol w="1557020"/>
                <a:gridCol w="408566"/>
                <a:gridCol w="502920"/>
                <a:gridCol w="425068"/>
                <a:gridCol w="576064"/>
                <a:gridCol w="504056"/>
                <a:gridCol w="432048"/>
                <a:gridCol w="432048"/>
                <a:gridCol w="368300"/>
                <a:gridCol w="495796"/>
                <a:gridCol w="432048"/>
                <a:gridCol w="432048"/>
                <a:gridCol w="432048"/>
                <a:gridCol w="432048"/>
                <a:gridCol w="432048"/>
                <a:gridCol w="401320"/>
                <a:gridCol w="399415"/>
                <a:gridCol w="411480"/>
              </a:tblGrid>
              <a:tr h="169343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/>
                        <a:t>ФИ</a:t>
                      </a:r>
                      <a:r>
                        <a:rPr lang="ru-RU" sz="1200" u="none" strike="noStrike" dirty="0"/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Calibri" panose="020F0502020204030204"/>
                      </a:endParaRPr>
                    </a:p>
                  </a:txBody>
                  <a:tcPr marL="5592" marR="5592" marT="5592" marB="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u="none" strike="noStrike" dirty="0"/>
                        <a:t>Русский язык 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latin typeface="Calibri" panose="020F0502020204030204"/>
                      </a:endParaRPr>
                    </a:p>
                  </a:txBody>
                  <a:tcPr marL="5592" marR="5592" marT="5592" marB="0" vert="vert27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u="none" strike="noStrike" dirty="0"/>
                        <a:t>Литература 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latin typeface="Calibri" panose="020F0502020204030204"/>
                      </a:endParaRPr>
                    </a:p>
                  </a:txBody>
                  <a:tcPr marL="5592" marR="5592" marT="5592" marB="0" vert="vert27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u="none" strike="noStrike" dirty="0" smtClean="0"/>
                        <a:t>Иностранный язык (английский ) 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latin typeface="Calibri" panose="020F0502020204030204"/>
                      </a:endParaRPr>
                    </a:p>
                  </a:txBody>
                  <a:tcPr marL="5592" marR="5592" marT="5592" marB="0" vert="vert27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1" i="0" u="none" strike="noStrike" dirty="0" smtClean="0">
                          <a:solidFill>
                            <a:srgbClr val="000000"/>
                          </a:solidFill>
                          <a:latin typeface="Calibri" panose="020F0502020204030204"/>
                        </a:rPr>
                        <a:t>  Французский язык и культура франкоговорящих стран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latin typeface="Calibri" panose="020F0502020204030204"/>
                      </a:endParaRPr>
                    </a:p>
                  </a:txBody>
                  <a:tcPr marL="5592" marR="5592" marT="5592" marB="0" vert="vert27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i="0" u="none" strike="noStrike" dirty="0" smtClean="0">
                          <a:solidFill>
                            <a:srgbClr val="000000"/>
                          </a:solidFill>
                          <a:latin typeface="Calibri" panose="020F0502020204030204"/>
                        </a:rPr>
                        <a:t>Математика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latin typeface="Calibri" panose="020F0502020204030204"/>
                      </a:endParaRPr>
                    </a:p>
                  </a:txBody>
                  <a:tcPr marL="5592" marR="5592" marT="5592" marB="0" vert="vert27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u="none" strike="noStrike" dirty="0"/>
                        <a:t>Информатика </a:t>
                      </a:r>
                      <a:endParaRPr lang="ru-RU" sz="1300" b="1" u="none" strike="noStrike" dirty="0" smtClean="0"/>
                    </a:p>
                  </a:txBody>
                  <a:tcPr marL="5592" marR="5592" marT="5592" marB="0" vert="vert27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u="none" strike="noStrike" dirty="0"/>
                        <a:t>История 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latin typeface="Calibri" panose="020F0502020204030204"/>
                      </a:endParaRPr>
                    </a:p>
                  </a:txBody>
                  <a:tcPr marL="5592" marR="5592" marT="5592" marB="0" vert="vert27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u="none" strike="noStrike" dirty="0" smtClean="0"/>
                        <a:t>Обществознание 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latin typeface="Calibri" panose="020F0502020204030204"/>
                      </a:endParaRPr>
                    </a:p>
                  </a:txBody>
                  <a:tcPr marL="5592" marR="5592" marT="5592" marB="0" vert="vert27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u="none" strike="noStrike" dirty="0"/>
                        <a:t>География 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latin typeface="Calibri" panose="020F0502020204030204"/>
                      </a:endParaRPr>
                    </a:p>
                  </a:txBody>
                  <a:tcPr marL="5592" marR="5592" marT="5592" marB="0" vert="vert27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u="none" strike="noStrike" dirty="0"/>
                        <a:t>Физика 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latin typeface="Calibri" panose="020F0502020204030204"/>
                      </a:endParaRPr>
                    </a:p>
                  </a:txBody>
                  <a:tcPr marL="5592" marR="5592" marT="5592" marB="0" vert="vert27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u="none" strike="noStrike" dirty="0"/>
                        <a:t>Химия 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latin typeface="Calibri" panose="020F0502020204030204"/>
                      </a:endParaRPr>
                    </a:p>
                  </a:txBody>
                  <a:tcPr marL="5592" marR="5592" marT="5592" marB="0" vert="vert27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u="none" strike="noStrike" dirty="0"/>
                        <a:t>Биология 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latin typeface="Calibri" panose="020F0502020204030204"/>
                      </a:endParaRPr>
                    </a:p>
                  </a:txBody>
                  <a:tcPr marL="5592" marR="5592" marT="5592" marB="0" vert="vert27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i="0" u="none" strike="noStrike" dirty="0" smtClean="0">
                          <a:solidFill>
                            <a:srgbClr val="000000"/>
                          </a:solidFill>
                          <a:latin typeface="Calibri" panose="020F0502020204030204"/>
                        </a:rPr>
                        <a:t>Музыка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latin typeface="Calibri" panose="020F0502020204030204"/>
                      </a:endParaRPr>
                    </a:p>
                  </a:txBody>
                  <a:tcPr marL="5592" marR="5592" marT="5592" marB="0" vert="vert27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i="0" u="none" strike="noStrike" dirty="0" smtClean="0">
                          <a:solidFill>
                            <a:srgbClr val="000000"/>
                          </a:solidFill>
                          <a:latin typeface="Calibri" panose="020F0502020204030204"/>
                        </a:rPr>
                        <a:t>ИЗО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latin typeface="Calibri" panose="020F0502020204030204"/>
                      </a:endParaRPr>
                    </a:p>
                  </a:txBody>
                  <a:tcPr marL="5592" marR="5592" marT="5592" marB="0" vert="vert27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i="0" u="none" strike="noStrike" dirty="0" smtClean="0">
                          <a:solidFill>
                            <a:srgbClr val="000000"/>
                          </a:solidFill>
                          <a:latin typeface="Calibri" panose="020F0502020204030204"/>
                        </a:rPr>
                        <a:t>Труд (технология)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latin typeface="Calibri" panose="020F0502020204030204"/>
                      </a:endParaRPr>
                    </a:p>
                  </a:txBody>
                  <a:tcPr marL="5592" marR="5592" marT="5592" marB="0" vert="vert27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u="none" strike="noStrike" dirty="0"/>
                        <a:t>Физкультура 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latin typeface="Calibri" panose="020F0502020204030204"/>
                      </a:endParaRPr>
                    </a:p>
                  </a:txBody>
                  <a:tcPr marL="5592" marR="5592" marT="5592" marB="0" vert="vert27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u="none" strike="noStrike" dirty="0" smtClean="0"/>
                        <a:t>ОБЗР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latin typeface="Calibri" panose="020F0502020204030204"/>
                      </a:endParaRPr>
                    </a:p>
                  </a:txBody>
                  <a:tcPr marL="5592" marR="5592" marT="5592" marB="0" vert="vert27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584754">
                <a:tc>
                  <a:txBody>
                    <a:bodyPr/>
                    <a:lstStyle/>
                    <a:p>
                      <a:r>
                        <a:rPr lang="ru-RU" dirty="0"/>
                        <a:t>ученик 1 </a:t>
                      </a:r>
                      <a:endParaRPr lang="ru-RU" dirty="0"/>
                    </a:p>
                  </a:txBody>
                  <a:tcPr marL="114300" marR="9525" marT="9525" marB="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9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07033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400" b="1" dirty="0">
                        <a:solidFill>
                          <a:srgbClr val="00703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92" marR="5592" marT="5592" marB="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9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07033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400" b="1" dirty="0">
                        <a:solidFill>
                          <a:srgbClr val="00703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92" marR="5592" marT="5592" marB="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9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07033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400" b="1" dirty="0">
                        <a:solidFill>
                          <a:srgbClr val="00703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92" marR="5592" marT="5592" marB="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9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07033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400" b="1" dirty="0">
                        <a:solidFill>
                          <a:srgbClr val="00703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92" marR="5592" marT="5592" marB="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9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07033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400" b="1" dirty="0">
                        <a:solidFill>
                          <a:srgbClr val="00703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92" marR="5592" marT="5592" marB="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9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07033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400" b="1" dirty="0">
                        <a:solidFill>
                          <a:srgbClr val="00703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92" marR="5592" marT="5592" marB="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9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07033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400" b="1" dirty="0">
                        <a:solidFill>
                          <a:srgbClr val="00703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92" marR="5592" marT="5592" marB="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9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07033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400" b="1" dirty="0">
                        <a:solidFill>
                          <a:srgbClr val="00703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92" marR="5592" marT="5592" marB="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9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07033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400" b="1" dirty="0">
                        <a:solidFill>
                          <a:srgbClr val="00703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92" marR="5592" marT="5592" marB="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9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07033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400" b="1" dirty="0">
                        <a:solidFill>
                          <a:srgbClr val="00703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92" marR="5592" marT="5592" marB="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9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07033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400" b="1" dirty="0">
                        <a:solidFill>
                          <a:srgbClr val="00703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92" marR="5592" marT="5592" marB="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9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07033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400" b="1" dirty="0">
                        <a:solidFill>
                          <a:srgbClr val="00703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92" marR="5592" marT="5592" marB="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9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07033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400" b="1" dirty="0">
                        <a:solidFill>
                          <a:srgbClr val="00703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92" marR="5592" marT="5592" marB="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9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07033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400" b="1" dirty="0">
                        <a:solidFill>
                          <a:srgbClr val="00703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92" marR="5592" marT="5592" marB="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9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07033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400" b="1" dirty="0">
                        <a:solidFill>
                          <a:srgbClr val="00703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92" marR="5592" marT="5592" marB="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9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07033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400" b="1" dirty="0">
                        <a:solidFill>
                          <a:srgbClr val="00703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92" marR="5592" marT="5592" marB="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9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07033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400" b="1" dirty="0">
                        <a:solidFill>
                          <a:srgbClr val="00703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92" marR="5592" marT="5592" marB="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94"/>
                    </a:solidFill>
                  </a:tcPr>
                </a:tc>
              </a:tr>
              <a:tr h="584754">
                <a:tc>
                  <a:txBody>
                    <a:bodyPr/>
                    <a:lstStyle/>
                    <a:p>
                      <a:r>
                        <a:rPr lang="ru-RU" dirty="0"/>
                        <a:t>ученик 2</a:t>
                      </a:r>
                      <a:endParaRPr lang="ru-RU" dirty="0"/>
                    </a:p>
                  </a:txBody>
                  <a:tcPr marL="114300" marR="9525" marT="9525" marB="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400" b="1" i="0" u="none" strike="noStrike" baseline="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92" marR="5592" marT="5592" marB="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baseline="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400" b="1" i="0" u="none" strike="noStrike" baseline="0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92" marR="5592" marT="5592" marB="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baseline="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400" b="1" i="0" u="none" strike="noStrike" baseline="0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92" marR="5592" marT="5592" marB="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baseline="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1400" b="1" i="0" u="none" strike="noStrike" baseline="0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92" marR="5592" marT="5592" marB="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400" b="1" i="0" u="none" strike="noStrike" baseline="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92" marR="5592" marT="5592" marB="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baseline="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400" b="1" i="0" u="none" strike="noStrike" baseline="0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92" marR="5592" marT="5592" marB="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400" b="1" i="0" u="none" strike="noStrike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92" marR="5592" marT="5592" marB="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baseline="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400" b="1" i="0" u="none" strike="noStrike" baseline="0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92" marR="5592" marT="5592" marB="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baseline="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400" b="1" i="0" u="none" strike="noStrike" baseline="0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92" marR="5592" marT="5592" marB="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baseline="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400" b="1" i="0" u="none" strike="noStrike" baseline="0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92" marR="5592" marT="5592" marB="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400" b="1" i="0" u="none" strike="noStrike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92" marR="5592" marT="5592" marB="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baseline="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400" b="1" i="0" u="none" strike="noStrike" baseline="0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92" marR="5592" marT="5592" marB="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baseline="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400" b="1" i="0" u="none" strike="noStrike" baseline="0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92" marR="5592" marT="5592" marB="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baseline="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400" b="1" i="0" u="none" strike="noStrike" baseline="0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92" marR="5592" marT="5592" marB="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baseline="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400" b="1" i="0" u="none" strike="noStrike" baseline="0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92" marR="5592" marT="5592" marB="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baseline="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400" b="1" i="0" u="none" strike="noStrike" baseline="0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92" marR="5592" marT="5592" marB="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baseline="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400" b="1" i="0" u="none" strike="noStrike" baseline="0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92" marR="5592" marT="5592" marB="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EFF2"/>
                    </a:solidFill>
                  </a:tcPr>
                </a:tc>
              </a:tr>
              <a:tr h="584754">
                <a:tc>
                  <a:txBody>
                    <a:bodyPr/>
                    <a:lstStyle/>
                    <a:p>
                      <a:r>
                        <a:rPr lang="ru-RU" dirty="0"/>
                        <a:t>ученик 3</a:t>
                      </a:r>
                      <a:endParaRPr lang="ru-RU" dirty="0"/>
                    </a:p>
                  </a:txBody>
                  <a:tcPr marL="114300" marR="9525" marT="9525" marB="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baseline="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400" b="1" i="0" u="none" strike="noStrike" baseline="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92" marR="5592" marT="5592" marB="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baseline="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400" b="1" i="0" u="none" strike="noStrike" baseline="0" dirty="0" smtClean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92" marR="5592" marT="5592" marB="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baseline="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400" b="1" i="0" u="none" strike="noStrike" baseline="0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92" marR="5592" marT="5592" marB="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baseline="0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400" b="1" i="0" u="none" strike="noStrike" baseline="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92" marR="5592" marT="5592" marB="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baseline="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400" b="1" i="0" u="none" strike="noStrike" baseline="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92" marR="5592" marT="5592" marB="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400" b="1" i="0" u="none" strike="noStrike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92" marR="5592" marT="5592" marB="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baseline="0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400" b="1" i="0" u="none" strike="noStrike" baseline="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92" marR="5592" marT="5592" marB="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baseline="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400" b="1" i="0" u="none" strike="noStrike" baseline="0" dirty="0" smtClean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92" marR="5592" marT="5592" marB="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baseline="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400" b="1" i="0" u="none" strike="noStrike" baseline="0" dirty="0" smtClean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92" marR="5592" marT="5592" marB="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baseline="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400" b="1" i="0" u="none" strike="noStrike" baseline="0" dirty="0" smtClean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92" marR="5592" marT="5592" marB="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baseline="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400" b="1" i="0" u="none" strike="noStrike" baseline="0" dirty="0" smtClean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92" marR="5592" marT="5592" marB="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baseline="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400" b="1" i="0" u="none" strike="noStrike" baseline="0" dirty="0" smtClean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92" marR="5592" marT="5592" marB="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baseline="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400" b="1" i="0" u="none" strike="noStrike" baseline="0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92" marR="5592" marT="5592" marB="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baseline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400" b="1" i="0" u="none" strike="noStrike" baseline="0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92" marR="5592" marT="5592" marB="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baseline="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400" b="1" i="0" u="none" strike="noStrike" baseline="0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92" marR="5592" marT="5592" marB="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400" b="1" i="0" u="none" strike="noStrike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92" marR="5592" marT="5592" marB="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baseline="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400" b="1" i="0" u="none" strike="noStrike" baseline="0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92" marR="5592" marT="5592" marB="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584754">
                <a:tc>
                  <a:txBody>
                    <a:bodyPr/>
                    <a:lstStyle/>
                    <a:p>
                      <a:r>
                        <a:rPr lang="ru-RU" dirty="0"/>
                        <a:t>ученик 4</a:t>
                      </a:r>
                      <a:endParaRPr lang="ru-RU" dirty="0"/>
                    </a:p>
                  </a:txBody>
                  <a:tcPr marL="114300" marR="9525" marT="9525" marB="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F8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baseline="0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400" b="1" i="0" u="none" strike="noStrike" baseline="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92" marR="5592" marT="5592" marB="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F8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baseline="0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400" b="1" i="0" u="none" strike="noStrike" baseline="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92" marR="5592" marT="5592" marB="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F8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baseline="0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400" b="1" i="0" u="none" strike="noStrike" baseline="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92" marR="5592" marT="5592" marB="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F8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baseline="0" dirty="0" smtClean="0">
                          <a:solidFill>
                            <a:srgbClr val="007033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400" b="1" i="0" u="none" strike="noStrike" baseline="0" dirty="0">
                        <a:solidFill>
                          <a:srgbClr val="00703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92" marR="5592" marT="5592" marB="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F8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baseline="0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400" b="1" i="0" u="none" strike="noStrike" baseline="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92" marR="5592" marT="5592" marB="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F8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baseline="0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400" b="1" i="0" u="none" strike="noStrike" baseline="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92" marR="5592" marT="5592" marB="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F8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baseline="0" dirty="0" smtClean="0">
                          <a:solidFill>
                            <a:srgbClr val="007033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400" b="1" i="0" u="none" strike="noStrike" baseline="0" dirty="0">
                        <a:solidFill>
                          <a:srgbClr val="00703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92" marR="5592" marT="5592" marB="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F8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baseline="0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400" b="1" i="0" u="none" strike="noStrike" baseline="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92" marR="5592" marT="5592" marB="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F8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baseline="0" dirty="0" smtClean="0">
                          <a:solidFill>
                            <a:srgbClr val="007033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400" b="1" i="0" u="none" strike="noStrike" baseline="0" dirty="0">
                        <a:solidFill>
                          <a:srgbClr val="00703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92" marR="5592" marT="5592" marB="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F8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baseline="0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400" b="1" i="0" u="none" strike="noStrike" baseline="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92" marR="5592" marT="5592" marB="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F8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baseline="0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400" b="1" i="0" u="none" strike="noStrike" baseline="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92" marR="5592" marT="5592" marB="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F8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baseline="0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400" b="1" i="0" u="none" strike="noStrike" baseline="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92" marR="5592" marT="5592" marB="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F8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baseline="0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400" b="1" i="0" u="none" strike="noStrike" baseline="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92" marR="5592" marT="5592" marB="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F8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baseline="0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400" b="1" i="0" u="none" strike="noStrike" baseline="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92" marR="5592" marT="5592" marB="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F8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baseline="0" dirty="0" smtClean="0">
                          <a:solidFill>
                            <a:srgbClr val="007033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400" b="1" i="0" u="none" strike="noStrike" baseline="0" dirty="0">
                        <a:solidFill>
                          <a:srgbClr val="00703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92" marR="5592" marT="5592" marB="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F8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baseline="0" dirty="0" smtClean="0">
                          <a:solidFill>
                            <a:srgbClr val="007033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400" b="1" i="0" u="none" strike="noStrike" baseline="0" dirty="0">
                        <a:solidFill>
                          <a:srgbClr val="00703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92" marR="5592" marT="5592" marB="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F8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baseline="0" dirty="0" smtClean="0">
                          <a:solidFill>
                            <a:srgbClr val="007033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400" b="1" i="0" u="none" strike="noStrike" baseline="0" dirty="0">
                        <a:solidFill>
                          <a:srgbClr val="00703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92" marR="5592" marT="5592" marB="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F8FE"/>
                    </a:solidFill>
                  </a:tcPr>
                </a:tc>
              </a:tr>
            </a:tbl>
          </a:graphicData>
        </a:graphic>
      </p:graphicFrame>
      <p:pic>
        <p:nvPicPr>
          <p:cNvPr id="9" name="Рисунок 8" descr="1155923.jp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-252536" y="0"/>
            <a:ext cx="2376265" cy="1782199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sp>
        <p:nvSpPr>
          <p:cNvPr id="7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2A8C8C-75DB-45A6-B3CD-078140CC440E}" type="slidenum">
              <a:rPr lang="ru-RU" smtClean="0"/>
            </a:fld>
            <a:endParaRPr lang="ru-RU" dirty="0"/>
          </a:p>
        </p:txBody>
      </p:sp>
      <p:sp>
        <p:nvSpPr>
          <p:cNvPr id="11" name="Содержимое 2"/>
          <p:cNvSpPr txBox="1"/>
          <p:nvPr/>
        </p:nvSpPr>
        <p:spPr bwMode="auto">
          <a:xfrm>
            <a:off x="28423" y="6275831"/>
            <a:ext cx="8964612" cy="40466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>
            <a:noFill/>
            <a:miter lim="800000"/>
          </a:ln>
        </p:spPr>
        <p:txBody>
          <a:bodyPr/>
          <a:lstStyle/>
          <a:p>
            <a:pPr indent="-457200" algn="ctr" eaLnBrk="0" fontAlgn="base" hangingPunct="0">
              <a:spcAft>
                <a:spcPct val="0"/>
              </a:spcAft>
              <a:buClr>
                <a:srgbClr val="A5B592"/>
              </a:buClr>
              <a:buSzPct val="80000"/>
              <a:defRPr/>
            </a:pPr>
            <a:endParaRPr lang="ru-RU" sz="800" b="1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algn="ctr" eaLnBrk="0" fontAlgn="base" hangingPunct="0">
              <a:spcAft>
                <a:spcPct val="0"/>
              </a:spcAft>
              <a:buClr>
                <a:srgbClr val="A5B592"/>
              </a:buClr>
              <a:buSzPct val="80000"/>
              <a:defRPr/>
            </a:pPr>
            <a:r>
              <a:rPr lang="ru-RU" b="1" dirty="0">
                <a:solidFill>
                  <a:prstClr val="black"/>
                </a:solidFill>
                <a:cs typeface="Arial" panose="020B0604020202020204" pitchFamily="34" charset="0"/>
              </a:rPr>
              <a:t>Качество обучения </a:t>
            </a:r>
            <a:r>
              <a:rPr lang="ru-RU" b="1" dirty="0" smtClean="0">
                <a:solidFill>
                  <a:prstClr val="black"/>
                </a:solidFill>
                <a:cs typeface="Arial" panose="020B0604020202020204" pitchFamily="34" charset="0"/>
              </a:rPr>
              <a:t>– 75%                </a:t>
            </a:r>
            <a:r>
              <a:rPr lang="ru-RU" b="1" dirty="0">
                <a:solidFill>
                  <a:prstClr val="black"/>
                </a:solidFill>
                <a:cs typeface="Arial" panose="020B0604020202020204" pitchFamily="34" charset="0"/>
              </a:rPr>
              <a:t>Уровень обучения </a:t>
            </a:r>
            <a:r>
              <a:rPr lang="ru-RU" b="1" dirty="0" smtClean="0">
                <a:solidFill>
                  <a:prstClr val="black"/>
                </a:solidFill>
                <a:cs typeface="Arial" panose="020B0604020202020204" pitchFamily="34" charset="0"/>
              </a:rPr>
              <a:t>–  </a:t>
            </a:r>
            <a:r>
              <a:rPr lang="ru-RU" b="1" dirty="0">
                <a:solidFill>
                  <a:prstClr val="black"/>
                </a:solidFill>
                <a:cs typeface="Arial" panose="020B0604020202020204" pitchFamily="34" charset="0"/>
              </a:rPr>
              <a:t>100   </a:t>
            </a:r>
            <a:r>
              <a:rPr lang="ru-RU" b="1" dirty="0" smtClean="0">
                <a:solidFill>
                  <a:prstClr val="black"/>
                </a:solidFill>
                <a:cs typeface="Arial" panose="020B0604020202020204" pitchFamily="34" charset="0"/>
              </a:rPr>
              <a:t>%</a:t>
            </a:r>
            <a:endParaRPr lang="ru-RU" b="1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40" y="0"/>
            <a:ext cx="1987573" cy="1812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 о выпускниках 9 класса</a:t>
            </a:r>
            <a:b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2025-2026 учебный год 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1" descr="62373"/>
          <p:cNvPicPr>
            <a:picLocks noChangeAspect="1" noChangeArrowheads="1"/>
          </p:cNvPicPr>
          <p:nvPr/>
        </p:nvPicPr>
        <p:blipFill>
          <a:blip r:embed="rId1" cstate="print"/>
          <a:srcRect r="26922"/>
          <a:stretch>
            <a:fillRect/>
          </a:stretch>
        </p:blipFill>
        <p:spPr bwMode="auto">
          <a:xfrm>
            <a:off x="33654" y="0"/>
            <a:ext cx="1609388" cy="1751719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graphicFrame>
        <p:nvGraphicFramePr>
          <p:cNvPr id="6" name="Содержимое 5"/>
          <p:cNvGraphicFramePr>
            <a:graphicFrameLocks noGrp="1"/>
          </p:cNvGraphicFramePr>
          <p:nvPr/>
        </p:nvGraphicFramePr>
        <p:xfrm>
          <a:off x="179705" y="2492375"/>
          <a:ext cx="8839200" cy="2725994"/>
        </p:xfrm>
        <a:graphic>
          <a:graphicData uri="http://schemas.openxmlformats.org/drawingml/2006/table">
            <a:tbl>
              <a:tblPr/>
              <a:tblGrid>
                <a:gridCol w="2563495"/>
                <a:gridCol w="6275705"/>
              </a:tblGrid>
              <a:tr h="607962">
                <a:tc>
                  <a:txBody>
                    <a:bodyPr/>
                    <a:lstStyle>
                      <a:lvl1pPr eaLnBrk="0" hangingPunct="0">
                        <a:spcBef>
                          <a:spcPts val="18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ts val="18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ts val="1200"/>
                        </a:spcBef>
                        <a:buClr>
                          <a:srgbClr val="E7BC29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ts val="1200"/>
                        </a:spcBef>
                        <a:buClr>
                          <a:srgbClr val="D092A7"/>
                        </a:buClr>
                        <a:buSzPct val="80000"/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ts val="1200"/>
                        </a:spcBef>
                        <a:buClr>
                          <a:srgbClr val="9C85C0"/>
                        </a:buClr>
                        <a:buSzPct val="80000"/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1200"/>
                        </a:spcBef>
                        <a:spcAft>
                          <a:spcPct val="0"/>
                        </a:spcAft>
                        <a:buClr>
                          <a:srgbClr val="9C85C0"/>
                        </a:buClr>
                        <a:buSzPct val="80000"/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1200"/>
                        </a:spcBef>
                        <a:spcAft>
                          <a:spcPct val="0"/>
                        </a:spcAft>
                        <a:buClr>
                          <a:srgbClr val="9C85C0"/>
                        </a:buClr>
                        <a:buSzPct val="80000"/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1200"/>
                        </a:spcBef>
                        <a:spcAft>
                          <a:spcPct val="0"/>
                        </a:spcAft>
                        <a:buClr>
                          <a:srgbClr val="9C85C0"/>
                        </a:buClr>
                        <a:buSzPct val="80000"/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1200"/>
                        </a:spcBef>
                        <a:spcAft>
                          <a:spcPct val="0"/>
                        </a:spcAft>
                        <a:buClr>
                          <a:srgbClr val="9C85C0"/>
                        </a:buClr>
                        <a:buSzPct val="80000"/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ФИ</a:t>
                      </a:r>
                      <a:endParaRPr kumimoji="0" lang="ru-RU" alt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92" marR="5592" marT="5592" marB="0" anchor="ctr" horzOverflow="overflow">
                    <a:lnL w="28575" cap="flat" cmpd="sng" algn="ctr">
                      <a:solidFill>
                        <a:srgbClr val="9354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354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354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354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E4A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18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ts val="18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ts val="1200"/>
                        </a:spcBef>
                        <a:buClr>
                          <a:srgbClr val="E7BC29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ts val="1200"/>
                        </a:spcBef>
                        <a:buClr>
                          <a:srgbClr val="D092A7"/>
                        </a:buClr>
                        <a:buSzPct val="80000"/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ts val="1200"/>
                        </a:spcBef>
                        <a:buClr>
                          <a:srgbClr val="9C85C0"/>
                        </a:buClr>
                        <a:buSzPct val="80000"/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1200"/>
                        </a:spcBef>
                        <a:spcAft>
                          <a:spcPct val="0"/>
                        </a:spcAft>
                        <a:buClr>
                          <a:srgbClr val="9C85C0"/>
                        </a:buClr>
                        <a:buSzPct val="80000"/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1200"/>
                        </a:spcBef>
                        <a:spcAft>
                          <a:spcPct val="0"/>
                        </a:spcAft>
                        <a:buClr>
                          <a:srgbClr val="9C85C0"/>
                        </a:buClr>
                        <a:buSzPct val="80000"/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1200"/>
                        </a:spcBef>
                        <a:spcAft>
                          <a:spcPct val="0"/>
                        </a:spcAft>
                        <a:buClr>
                          <a:srgbClr val="9C85C0"/>
                        </a:buClr>
                        <a:buSzPct val="80000"/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1200"/>
                        </a:spcBef>
                        <a:spcAft>
                          <a:spcPct val="0"/>
                        </a:spcAft>
                        <a:buClr>
                          <a:srgbClr val="9C85C0"/>
                        </a:buClr>
                        <a:buSzPct val="80000"/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Название ОО для продолжения обучения</a:t>
                      </a:r>
                      <a:endParaRPr kumimoji="0" lang="ru-RU" alt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92" marR="5592" marT="5592" marB="0" anchor="ctr" horzOverflow="overflow">
                    <a:lnL w="28575" cap="flat" cmpd="sng" algn="ctr">
                      <a:solidFill>
                        <a:srgbClr val="9354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354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354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354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E4A9"/>
                    </a:solidFill>
                  </a:tcPr>
                </a:tc>
              </a:tr>
              <a:tr h="504784">
                <a:tc>
                  <a:txBody>
                    <a:bodyPr/>
                    <a:lstStyle/>
                    <a:p>
                      <a:r>
                        <a:rPr lang="ru-RU" dirty="0"/>
                        <a:t>ученик 1 </a:t>
                      </a:r>
                      <a:endParaRPr lang="ru-RU" dirty="0"/>
                    </a:p>
                  </a:txBody>
                  <a:tcPr marL="114300" marR="9525" marT="9525" marB="0" anchor="ctr">
                    <a:lnL w="28575" cap="flat" cmpd="sng" algn="ctr">
                      <a:solidFill>
                        <a:srgbClr val="9354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354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354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354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ECB9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18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ts val="18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ts val="1200"/>
                        </a:spcBef>
                        <a:buClr>
                          <a:srgbClr val="E7BC29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ts val="1200"/>
                        </a:spcBef>
                        <a:buClr>
                          <a:srgbClr val="D092A7"/>
                        </a:buClr>
                        <a:buSzPct val="80000"/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ts val="1200"/>
                        </a:spcBef>
                        <a:buClr>
                          <a:srgbClr val="9C85C0"/>
                        </a:buClr>
                        <a:buSzPct val="80000"/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1200"/>
                        </a:spcBef>
                        <a:spcAft>
                          <a:spcPct val="0"/>
                        </a:spcAft>
                        <a:buClr>
                          <a:srgbClr val="9C85C0"/>
                        </a:buClr>
                        <a:buSzPct val="80000"/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1200"/>
                        </a:spcBef>
                        <a:spcAft>
                          <a:spcPct val="0"/>
                        </a:spcAft>
                        <a:buClr>
                          <a:srgbClr val="9C85C0"/>
                        </a:buClr>
                        <a:buSzPct val="80000"/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1200"/>
                        </a:spcBef>
                        <a:spcAft>
                          <a:spcPct val="0"/>
                        </a:spcAft>
                        <a:buClr>
                          <a:srgbClr val="9C85C0"/>
                        </a:buClr>
                        <a:buSzPct val="80000"/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1200"/>
                        </a:spcBef>
                        <a:spcAft>
                          <a:spcPct val="0"/>
                        </a:spcAft>
                        <a:buClr>
                          <a:srgbClr val="9C85C0"/>
                        </a:buClr>
                        <a:buSzPct val="80000"/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АНОО «Петровская гимназия»</a:t>
                      </a:r>
                      <a:endParaRPr kumimoji="0" lang="ru-RU" alt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2" marR="5592" marT="5592" marB="0" anchor="ctr" horzOverflow="overflow">
                    <a:lnL w="28575" cap="flat" cmpd="sng" algn="ctr">
                      <a:solidFill>
                        <a:srgbClr val="9354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354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354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354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504784">
                <a:tc>
                  <a:txBody>
                    <a:bodyPr/>
                    <a:lstStyle/>
                    <a:p>
                      <a:r>
                        <a:rPr lang="ru-RU" dirty="0"/>
                        <a:t>ученик 2</a:t>
                      </a:r>
                      <a:endParaRPr lang="ru-RU" dirty="0"/>
                    </a:p>
                  </a:txBody>
                  <a:tcPr marL="114300" marR="9525" marT="9525" marB="0" anchor="ctr">
                    <a:lnL w="28575" cap="flat" cmpd="sng" algn="ctr">
                      <a:solidFill>
                        <a:srgbClr val="9354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354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354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354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ECB9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Китай</a:t>
                      </a:r>
                      <a:endParaRPr kumimoji="0" lang="ru-RU" alt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2" marR="5592" marT="5592" marB="0" anchor="ctr" horzOverflow="overflow">
                    <a:lnL w="28575" cap="flat" cmpd="sng" algn="ctr">
                      <a:solidFill>
                        <a:srgbClr val="9354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354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354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354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504784">
                <a:tc>
                  <a:txBody>
                    <a:bodyPr/>
                    <a:lstStyle/>
                    <a:p>
                      <a:r>
                        <a:rPr lang="ru-RU" dirty="0"/>
                        <a:t>ученик 3</a:t>
                      </a:r>
                      <a:endParaRPr lang="ru-RU" dirty="0"/>
                    </a:p>
                  </a:txBody>
                  <a:tcPr marL="114300" marR="9525" marT="9525" marB="0" anchor="ctr">
                    <a:lnL w="28575" cap="flat" cmpd="sng" algn="ctr">
                      <a:solidFill>
                        <a:srgbClr val="9354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354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354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354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ECB9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alt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Колледж </a:t>
                      </a:r>
                      <a:r>
                        <a:rPr kumimoji="0" lang="en-US" alt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IT</a:t>
                      </a:r>
                      <a:r>
                        <a:rPr kumimoji="0" lang="ru-RU" alt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Тор, направление «Разработка и управление программным обеспечением»</a:t>
                      </a:r>
                      <a:endParaRPr kumimoji="0" lang="ru-RU" altLang="ru-RU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592" marR="5592" marT="5592" marB="0" anchor="ctr" horzOverflow="overflow">
                    <a:lnL w="28575" cap="flat" cmpd="sng" algn="ctr">
                      <a:solidFill>
                        <a:srgbClr val="9354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354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354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354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504784">
                <a:tc>
                  <a:txBody>
                    <a:bodyPr/>
                    <a:lstStyle/>
                    <a:p>
                      <a:r>
                        <a:rPr lang="ru-RU" dirty="0"/>
                        <a:t>ученик 4</a:t>
                      </a:r>
                      <a:endParaRPr lang="ru-RU" dirty="0"/>
                    </a:p>
                  </a:txBody>
                  <a:tcPr marL="114300" marR="9525" marT="9525" marB="0" anchor="ctr">
                    <a:lnL w="28575" cap="flat" cmpd="sng" algn="ctr">
                      <a:solidFill>
                        <a:srgbClr val="9354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354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354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354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ECB9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altLang="ru-RU" sz="1800" b="1" dirty="0" smtClean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АНОО «Петровская гимназия»</a:t>
                      </a:r>
                      <a:endParaRPr kumimoji="0" lang="ru-RU" alt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ru-RU" altLang="ru-RU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592" marR="5592" marT="5592" marB="0" anchor="ctr" horzOverflow="overflow">
                    <a:lnL w="28575" cap="flat" cmpd="sng" algn="ctr">
                      <a:solidFill>
                        <a:srgbClr val="9354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354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354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354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Mod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Mod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od">
      <a:fillStyleLst>
        <a:solidFill>
          <a:schemeClr val="phClr"/>
        </a:solidFill>
        <a:solidFill>
          <a:schemeClr val="phClr">
            <a:tint val="80000"/>
          </a:schemeClr>
        </a:solidFill>
        <a:solidFill>
          <a:schemeClr val="phClr">
            <a:shade val="30000"/>
            <a:satMod val="150000"/>
          </a:schemeClr>
        </a:solidFill>
      </a:fillStyleLst>
      <a:lnStyleLst>
        <a:ln w="9525" cap="flat" cmpd="sng" algn="ctr">
          <a:solidFill>
            <a:schemeClr val="phClr">
              <a:tint val="90000"/>
              <a:satMod val="105000"/>
            </a:schemeClr>
          </a:solidFill>
          <a:prstDash val="solid"/>
        </a:ln>
        <a:ln w="50800" cap="flat" cmpd="sng" algn="ctr">
          <a:solidFill>
            <a:schemeClr val="phClr">
              <a:tint val="90000"/>
            </a:schemeClr>
          </a:solidFill>
          <a:prstDash val="solid"/>
        </a:ln>
        <a:ln w="76200" cap="flat" cmpd="dbl" algn="ctr">
          <a:solidFill>
            <a:schemeClr val="phClr">
              <a:tint val="9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76200" dist="25400" dir="5400000" sx="101000" sy="101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50800" dir="5400000" sx="101000" sy="101000" rotWithShape="0">
              <a:srgbClr val="000000">
                <a:alpha val="50000"/>
              </a:srgbClr>
            </a:outerShdw>
            <a:reflection blurRad="12700" stA="30000" endPos="30000" dist="50800" dir="5400000" sy="-100000" rotWithShape="0"/>
          </a:effectLst>
          <a:scene3d>
            <a:camera prst="orthographicFront">
              <a:rot lat="0" lon="0" rev="0"/>
            </a:camera>
            <a:lightRig rig="twoPt" dir="t">
              <a:rot lat="0" lon="0" rev="5400000"/>
            </a:lightRig>
          </a:scene3d>
          <a:sp3d prstMaterial="softmetal">
            <a:bevelT w="63500" h="25400" prst="coolSlant"/>
          </a:sp3d>
        </a:effectStyle>
      </a:effectStyleLst>
      <a:bgFillStyleLst>
        <a:solidFill>
          <a:schemeClr val="phClr">
            <a:satMod val="125000"/>
          </a:schemeClr>
        </a:solidFill>
        <a:solidFill>
          <a:schemeClr val="phClr">
            <a:shade val="30000"/>
            <a:satMod val="150000"/>
          </a:schemeClr>
        </a:solidFill>
        <a:gradFill>
          <a:gsLst>
            <a:gs pos="0">
              <a:schemeClr val="phClr">
                <a:tint val="100000"/>
                <a:shade val="80000"/>
                <a:satMod val="135000"/>
              </a:schemeClr>
            </a:gs>
            <a:gs pos="55000">
              <a:schemeClr val="phClr">
                <a:tint val="70000"/>
                <a:shade val="100000"/>
                <a:satMod val="150000"/>
              </a:schemeClr>
            </a:gs>
            <a:gs pos="100000">
              <a:schemeClr val="phClr">
                <a:tint val="70000"/>
                <a:shade val="100000"/>
                <a:satMod val="15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4954</Words>
  <Application>WPS Presentation</Application>
  <PresentationFormat>Экран (4:3)</PresentationFormat>
  <Paragraphs>1010</Paragraphs>
  <Slides>12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12</vt:i4>
      </vt:variant>
    </vt:vector>
  </HeadingPairs>
  <TitlesOfParts>
    <vt:vector size="32" baseType="lpstr">
      <vt:lpstr>Arial</vt:lpstr>
      <vt:lpstr>SimSun</vt:lpstr>
      <vt:lpstr>Wingdings</vt:lpstr>
      <vt:lpstr>Trebuchet MS</vt:lpstr>
      <vt:lpstr>Courier New</vt:lpstr>
      <vt:lpstr>Wingdings 2</vt:lpstr>
      <vt:lpstr>Times New Roman</vt:lpstr>
      <vt:lpstr>Calibri</vt:lpstr>
      <vt:lpstr>Times New Roman</vt:lpstr>
      <vt:lpstr>Arial Black</vt:lpstr>
      <vt:lpstr>Cambria</vt:lpstr>
      <vt:lpstr>Calibri</vt:lpstr>
      <vt:lpstr>Monotype Corsiva</vt:lpstr>
      <vt:lpstr>Arial Unicode MS</vt:lpstr>
      <vt:lpstr>Aharoni</vt:lpstr>
      <vt:lpstr>Yu Gothic UI Semibold</vt:lpstr>
      <vt:lpstr>Trebuchet MS</vt:lpstr>
      <vt:lpstr>Microsoft YaHei</vt:lpstr>
      <vt:lpstr>Тема Office</vt:lpstr>
      <vt:lpstr>1_Mod</vt:lpstr>
      <vt:lpstr>PowerPoint 演示文稿</vt:lpstr>
      <vt:lpstr>PowerPoint 演示文稿</vt:lpstr>
      <vt:lpstr>Результаты ГИА выпускников 9 класса обязательные предметы ( в формате ОГЭ)</vt:lpstr>
      <vt:lpstr>Результаты ГИА выпускников 9 класса предметы по выбору (экзамены в формате ОГЭ)</vt:lpstr>
      <vt:lpstr>Результаты ГИА выпускников 9 класса предметы по выбору (экзамены в формате ОГЭ)</vt:lpstr>
      <vt:lpstr>Результаты ГИА выпускников 9 класса предметы по выбору (экзамены в формате ОГЭ)</vt:lpstr>
      <vt:lpstr>Результаты ГИА выпускников 9 класса предметы по выбору (экзамены в формате ОГЭ)</vt:lpstr>
      <vt:lpstr>Результаты обучения выпускников 9 класса (итоговые отметки)</vt:lpstr>
      <vt:lpstr>Сведения о выпускниках 9 класса  2025-2026 учебный год </vt:lpstr>
      <vt:lpstr>Результаты ЕГЭ выпускников 11 класса по  обязательным предметам и предметам по выбору</vt:lpstr>
      <vt:lpstr>PowerPoint 演示文稿</vt:lpstr>
      <vt:lpstr>Сведения о выпускниках 11 класса  2026 года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Irina</dc:creator>
  <cp:lastModifiedBy>Светлана</cp:lastModifiedBy>
  <cp:revision>129</cp:revision>
  <dcterms:created xsi:type="dcterms:W3CDTF">2022-07-05T07:49:00Z</dcterms:created>
  <dcterms:modified xsi:type="dcterms:W3CDTF">2026-09-14T14:30:31Z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1049-12.1.0.26886</vt:lpwstr>
  </property>
  <property fmtid="{D5CDD505-2E9C-101B-9397-08002B2CF9AE}" pid="3" name="ICV">
    <vt:lpwstr>0CD323AE8DBC465DBCE6397A6FF51794_12</vt:lpwstr>
  </property>
</Properties>
</file>